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  <p:sldMasterId id="2147483706" r:id="rId5"/>
    <p:sldMasterId id="2147483696" r:id="rId6"/>
  </p:sldMasterIdLst>
  <p:sldIdLst>
    <p:sldId id="256" r:id="rId7"/>
    <p:sldId id="257" r:id="rId8"/>
    <p:sldId id="284" r:id="rId9"/>
    <p:sldId id="283" r:id="rId10"/>
    <p:sldId id="294" r:id="rId11"/>
    <p:sldId id="318" r:id="rId12"/>
    <p:sldId id="296" r:id="rId13"/>
    <p:sldId id="286" r:id="rId14"/>
    <p:sldId id="285" r:id="rId15"/>
    <p:sldId id="288" r:id="rId16"/>
    <p:sldId id="289" r:id="rId17"/>
    <p:sldId id="319" r:id="rId18"/>
    <p:sldId id="290" r:id="rId19"/>
    <p:sldId id="295" r:id="rId20"/>
    <p:sldId id="291" r:id="rId21"/>
    <p:sldId id="292" r:id="rId22"/>
    <p:sldId id="293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5AFDB8B8-19DD-CC4B-B39E-EB9EA23E9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691" y="2340616"/>
            <a:ext cx="9144000" cy="5241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46A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Otsikon paikkamerkki 6">
            <a:extLst>
              <a:ext uri="{FF2B5EF4-FFF2-40B4-BE49-F238E27FC236}">
                <a16:creationId xmlns:a16="http://schemas.microsoft.com/office/drawing/2014/main" id="{29393C3B-57DF-A74C-9317-690AE5665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691" y="1372458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46AD"/>
                </a:solidFill>
              </a:defRPr>
            </a:lvl1pPr>
          </a:lstStyle>
          <a:p>
            <a:r>
              <a:rPr lang="fi-FI" dirty="0"/>
              <a:t>Kansi</a:t>
            </a:r>
          </a:p>
        </p:txBody>
      </p:sp>
    </p:spTree>
    <p:extLst>
      <p:ext uri="{BB962C8B-B14F-4D97-AF65-F5344CB8AC3E}">
        <p14:creationId xmlns:p14="http://schemas.microsoft.com/office/powerpoint/2010/main" val="384156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3D1911A-B7C0-8344-96D8-EA60EE829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47400" y="1800000"/>
            <a:ext cx="6172200" cy="3968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6C159A-0124-1D41-BB2C-87D9D4EFD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000" y="1800000"/>
            <a:ext cx="3932237" cy="39761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9" name="Otsikon paikkamerkki 6">
            <a:extLst>
              <a:ext uri="{FF2B5EF4-FFF2-40B4-BE49-F238E27FC236}">
                <a16:creationId xmlns:a16="http://schemas.microsoft.com/office/drawing/2014/main" id="{87FD1156-8629-AE4D-900E-F020D4C46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85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734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5AFDB8B8-19DD-CC4B-B39E-EB9EA23E9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691" y="2340616"/>
            <a:ext cx="9144000" cy="5241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45A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napsauttamalla</a:t>
            </a:r>
          </a:p>
        </p:txBody>
      </p:sp>
      <p:sp>
        <p:nvSpPr>
          <p:cNvPr id="4" name="Otsikon paikkamerkki 6">
            <a:extLst>
              <a:ext uri="{FF2B5EF4-FFF2-40B4-BE49-F238E27FC236}">
                <a16:creationId xmlns:a16="http://schemas.microsoft.com/office/drawing/2014/main" id="{29393C3B-57DF-A74C-9317-690AE5665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691" y="1372458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45AD"/>
                </a:solidFill>
              </a:defRPr>
            </a:lvl1pPr>
          </a:lstStyle>
          <a:p>
            <a:r>
              <a:rPr lang="fi-FI" dirty="0"/>
              <a:t>Välilehti</a:t>
            </a:r>
          </a:p>
        </p:txBody>
      </p:sp>
    </p:spTree>
    <p:extLst>
      <p:ext uri="{BB962C8B-B14F-4D97-AF65-F5344CB8AC3E}">
        <p14:creationId xmlns:p14="http://schemas.microsoft.com/office/powerpoint/2010/main" val="424245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on paikkamerkki 6">
            <a:extLst>
              <a:ext uri="{FF2B5EF4-FFF2-40B4-BE49-F238E27FC236}">
                <a16:creationId xmlns:a16="http://schemas.microsoft.com/office/drawing/2014/main" id="{04718808-7105-DD41-B2B2-6491491F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7AE2F-C8BE-7945-AB31-B897DC40E49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4000" y="1800000"/>
            <a:ext cx="10515600" cy="4352400"/>
          </a:xfrm>
          <a:prstGeom prst="rect">
            <a:avLst/>
          </a:prstGeom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369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304438-7F45-2048-BC78-DF0F511BE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691" y="1800000"/>
            <a:ext cx="5180400" cy="435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E367C7-A10A-324D-9ABE-2F34FB767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9691" y="18000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Otsikon paikkamerkki 6">
            <a:extLst>
              <a:ext uri="{FF2B5EF4-FFF2-40B4-BE49-F238E27FC236}">
                <a16:creationId xmlns:a16="http://schemas.microsoft.com/office/drawing/2014/main" id="{98CA0EE0-3F22-1240-97E2-2A7B56FFD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397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0F1071-8E5A-FB42-B6CD-A5D0846BC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000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E9625E-1F46-3D40-8394-0882F8EFE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000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1F40B62-3275-DF41-A5B8-C66997697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6412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385AF2E-09F3-D044-B099-1FC3F13AD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36412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Otsikon paikkamerkki 6">
            <a:extLst>
              <a:ext uri="{FF2B5EF4-FFF2-40B4-BE49-F238E27FC236}">
                <a16:creationId xmlns:a16="http://schemas.microsoft.com/office/drawing/2014/main" id="{00C75180-7674-0D4C-902A-B3A5DDE2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438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97667CD5-D880-7549-B6E5-F645B624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61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97667CD5-D880-7549-B6E5-F645B624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727AAD-F6BA-2C4F-BC57-D05E19A321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7470" y="5947542"/>
            <a:ext cx="6979237" cy="5760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900"/>
            </a:lvl1pPr>
            <a:lvl2pPr>
              <a:lnSpc>
                <a:spcPts val="1320"/>
              </a:lnSpc>
              <a:defRPr sz="1100"/>
            </a:lvl2pPr>
            <a:lvl3pPr>
              <a:lnSpc>
                <a:spcPts val="1320"/>
              </a:lnSpc>
              <a:defRPr sz="1100"/>
            </a:lvl3pPr>
            <a:lvl4pPr>
              <a:lnSpc>
                <a:spcPts val="1320"/>
              </a:lnSpc>
              <a:defRPr sz="1100"/>
            </a:lvl4pPr>
            <a:lvl5pPr>
              <a:lnSpc>
                <a:spcPts val="1320"/>
              </a:lnSpc>
              <a:defRPr sz="1100"/>
            </a:lvl5pPr>
          </a:lstStyle>
          <a:p>
            <a:pPr lvl="0"/>
            <a:r>
              <a:rPr lang="fi-FI" dirty="0"/>
              <a:t>Lähdetiedot</a:t>
            </a:r>
          </a:p>
        </p:txBody>
      </p:sp>
    </p:spTree>
    <p:extLst>
      <p:ext uri="{BB962C8B-B14F-4D97-AF65-F5344CB8AC3E}">
        <p14:creationId xmlns:p14="http://schemas.microsoft.com/office/powerpoint/2010/main" val="381372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47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C12E2228-1CAA-0242-BAED-DFFD40D63E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4F3EE83F-BA71-6F49-A429-EF3B1795968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54" t="36050" r="9468" b="41234"/>
          <a:stretch/>
        </p:blipFill>
        <p:spPr>
          <a:xfrm>
            <a:off x="10026933" y="305659"/>
            <a:ext cx="1953396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C12E2228-1CAA-0242-BAED-DFFD40D63ED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4F3EE83F-BA71-6F49-A429-EF3B179596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54" t="36050" r="9468" b="41234"/>
          <a:stretch/>
        </p:blipFill>
        <p:spPr>
          <a:xfrm>
            <a:off x="10026933" y="305659"/>
            <a:ext cx="1953396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9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203EC13D-F737-9C43-8C2F-CB3254308F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7197" y="797173"/>
            <a:ext cx="10774803" cy="6060827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D4CC0A6D-0838-404A-9210-1C3D313E56D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alphaModFix/>
          </a:blip>
          <a:srcRect l="17854" t="36050" r="9468" b="41234"/>
          <a:stretch/>
        </p:blipFill>
        <p:spPr>
          <a:xfrm>
            <a:off x="9874536" y="339525"/>
            <a:ext cx="1953396" cy="864000"/>
          </a:xfrm>
          <a:prstGeom prst="rect">
            <a:avLst/>
          </a:prstGeom>
        </p:spPr>
      </p:pic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7F90E752-D4BC-6145-862A-4928496AC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10515600" cy="78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048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  <p:sldLayoutId id="2147483701" r:id="rId3"/>
    <p:sldLayoutId id="2147483702" r:id="rId4"/>
    <p:sldLayoutId id="2147483708" r:id="rId5"/>
    <p:sldLayoutId id="2147483703" r:id="rId6"/>
    <p:sldLayoutId id="214748370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45A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>
            <a:extLst>
              <a:ext uri="{FF2B5EF4-FFF2-40B4-BE49-F238E27FC236}">
                <a16:creationId xmlns:a16="http://schemas.microsoft.com/office/drawing/2014/main" id="{AA642B52-8046-4437-8B6F-3C8E6BA28D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Graphik Regular" panose="020B0503030202060203" pitchFamily="34" charset="0"/>
            </a:endParaRP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DB91EE9E-3B87-44FF-9DF8-F50AEDC8D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Graphik Regular" panose="020B0503030202060203" pitchFamily="34" charset="0"/>
              </a:rPr>
              <a:t>Matka-aikakysely 2019</a:t>
            </a:r>
            <a:endParaRPr lang="en-US" dirty="0">
              <a:latin typeface="Graphik Regular" panose="020B05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97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Työnsä vuoksi kotimaassa ja ulkomailla matkustavat; osuudet työnantajasektoreittain eri toimiasemiin sijoittuneilla korkeakoulutetuilla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Graphik Regular" panose="020B0503030202060203" pitchFamily="34" charset="0"/>
              </a:rPr>
              <a:t>Työnsä vuoksi </a:t>
            </a:r>
            <a:r>
              <a:rPr lang="en-US" dirty="0" err="1">
                <a:latin typeface="Graphik Regular" panose="020B0503030202060203" pitchFamily="34" charset="0"/>
              </a:rPr>
              <a:t>matkustaviksi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laskettiin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vastaajat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joilla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oli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vuoden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aikana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vähintään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yksi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u="sng" dirty="0" err="1">
                <a:latin typeface="Graphik Regular" panose="020B0503030202060203" pitchFamily="34" charset="0"/>
              </a:rPr>
              <a:t>päivärahaan</a:t>
            </a:r>
            <a:r>
              <a:rPr lang="en-US" u="sng" dirty="0">
                <a:latin typeface="Graphik Regular" panose="020B0503030202060203" pitchFamily="34" charset="0"/>
              </a:rPr>
              <a:t> </a:t>
            </a:r>
            <a:r>
              <a:rPr lang="en-US" u="sng" dirty="0" err="1">
                <a:latin typeface="Graphik Regular" panose="020B0503030202060203" pitchFamily="34" charset="0"/>
              </a:rPr>
              <a:t>oikeuttava</a:t>
            </a:r>
            <a:r>
              <a:rPr lang="en-US" u="sng" dirty="0">
                <a:latin typeface="Graphik Regular" panose="020B0503030202060203" pitchFamily="34" charset="0"/>
              </a:rPr>
              <a:t> </a:t>
            </a:r>
            <a:r>
              <a:rPr lang="en-US" u="sng" dirty="0" err="1">
                <a:latin typeface="Graphik Regular" panose="020B0503030202060203" pitchFamily="34" charset="0"/>
              </a:rPr>
              <a:t>matkatyöpäivä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905AF05-36EE-43D8-87BA-F064A988AE3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782762"/>
            <a:ext cx="7036350" cy="416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46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Kuinka matkustaminen työasioissa työajan ulkopuolella korvataan (päiväraha ei ole korvaus matka-ajasta)?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Osuudet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vastaajista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työajan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ulkopuolella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707AFA3-BF06-478B-A897-8704F66C66E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3070" y="1701944"/>
            <a:ext cx="9207659" cy="42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3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Kuinka matkustaminen työasioissa työajan ulkopuolella korvataan (päiväraha ei ole korvaus matka-ajasta)?; korkeakoulutetut, osuudet toimiasemoittain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Osuudet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vastaajista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työajan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ulkopuolella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EB01731-CA66-46FB-A8DB-66BE002F0BB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1715267"/>
            <a:ext cx="9180142" cy="423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19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Kuinka matkustaminen työasioissa työajan ulkopuolella korvataan (päiväraha ei ole korvaus matka-ajasta)?; korkeakoulutetut, osuudet toimiasemoittain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Osuudet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vastaajista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työajan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ulkopuolella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67DE361-C55D-4C82-896B-6A1B3996452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1715267"/>
            <a:ext cx="9180142" cy="423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87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Kuinka matkustaminen työasioissa työajan ulkopuolella korvataan (päiväraha ei ole korvaus matka-ajasta)?; korkeakoulutetut, osuudet työantajasektoreittain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Osuudet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vastaajista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työajan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ulkopuolella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FD0EF4D-9880-416B-A887-C08AECE977C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1709739"/>
            <a:ext cx="9190753" cy="423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35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Kuinka riittäväksi työajan ulkopuolella tapahtuvasta matkustamisesta saatava korvaus koetaan?*</a:t>
            </a:r>
            <a:endParaRPr lang="en-US" sz="24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Graphik Regular" panose="020B0503030202060203" pitchFamily="34" charset="0"/>
              </a:rPr>
              <a:t>*</a:t>
            </a:r>
            <a:r>
              <a:rPr lang="en-US" dirty="0" err="1">
                <a:latin typeface="Graphik Regular" panose="020B0503030202060203" pitchFamily="34" charset="0"/>
              </a:rPr>
              <a:t>Kysymys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esitettiin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muodossa</a:t>
            </a:r>
            <a:r>
              <a:rPr lang="en-US" dirty="0">
                <a:latin typeface="Graphik Regular" panose="020B0503030202060203" pitchFamily="34" charset="0"/>
              </a:rPr>
              <a:t>: “</a:t>
            </a:r>
            <a:r>
              <a:rPr lang="fi-FI" dirty="0">
                <a:latin typeface="Graphik Regular" panose="020B0503030202060203" pitchFamily="34" charset="0"/>
              </a:rPr>
              <a:t>Onko saamasi rahallinen tai muu korvaus mielestäsi menetettyyn vapaa-aikaan nähden  täysin riittävä,  lähes riittävä vai ei lankaan riittävä?” Kysymys esitettiin niille, jotka matkustavat työssään työajan ulkopuolella.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94DFA24-B540-440C-BD23-B7616FA3B66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1677417"/>
            <a:ext cx="7384265" cy="391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896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Matkustaminen työasioissa työajan ulkopuolella pitäisi korvata aina joko rahana tai vapaana (matkustamisella ei tarkoiteta päivittäisiä työn ja kodin välisiä matkoja)</a:t>
            </a:r>
            <a:endParaRPr lang="en-US" sz="24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446C49F-FAD5-42CD-B380-55FAF30FFE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2222045"/>
            <a:ext cx="8054507" cy="372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23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Matkustaminen työasioissa työajan ulkopuolella pitäisi korvata aina joko rahana tai vapaana (matkustamisella ei tarkoiteta päivittäisiä työn ja kodin välisiä matkoja); korkeakoulutetut, vastausjakaumat työnantajasektoreittain eri toimiasemiin sijoittuneilla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0F44D3F-0688-4EBE-90FB-545EDA5A7CE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2434966"/>
            <a:ext cx="8066879" cy="373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764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Työmatkat lisäävät työni kuormittavuutta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165E7FA-FB10-4ABB-BA3D-1C6DA710C29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99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Työmatkat lisäävät työni kuormittavuutta;</a:t>
            </a:r>
            <a:r>
              <a:rPr lang="fi-FI" sz="2800" i="1" dirty="0">
                <a:latin typeface="Graphik Regular" panose="020B0503030202060203" pitchFamily="34" charset="0"/>
              </a:rPr>
              <a:t> </a:t>
            </a:r>
            <a:r>
              <a:rPr lang="fi-FI" sz="2800" dirty="0">
                <a:latin typeface="Graphik Regular" panose="020B0503030202060203" pitchFamily="34" charset="0"/>
              </a:rPr>
              <a:t>korkeakoulutetut, vastausjakaumat toimiasemoittain 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C16EE59-C810-437C-82CB-70DBC1F686A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5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57B985-D7D1-4EC9-B2EB-E6948C57E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05825" cy="781163"/>
          </a:xfrm>
        </p:spPr>
        <p:txBody>
          <a:bodyPr anchor="t" anchorCtr="0">
            <a:norm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Taustaa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BA75DE-BF7C-4188-9560-5A9DFEDE055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fi-FI" dirty="0">
                <a:latin typeface="Graphik Regular" panose="020B0503030202060203" pitchFamily="34" charset="0"/>
              </a:rPr>
              <a:t>Akava Works toteutti yhdessä akavalaisten neuvottelujärjestöjen kanssa kyselyn työhön liittyvästä matkustamisesta, matka-ajan korvaamisesta ja matkustamisen kuormittavuudesta ja turvallisuudesta.</a:t>
            </a:r>
          </a:p>
          <a:p>
            <a:pPr>
              <a:lnSpc>
                <a:spcPct val="120000"/>
              </a:lnSpc>
            </a:pPr>
            <a:r>
              <a:rPr lang="fi-FI" dirty="0">
                <a:latin typeface="Graphik Regular" panose="020B0503030202060203" pitchFamily="34" charset="0"/>
              </a:rPr>
              <a:t>Tavoitteena oli selvittää korkeakoulutettujen ja muiden kuin korkeakoulutettujen palkansaajien osalta: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fi-FI" dirty="0">
                <a:latin typeface="Graphik Regular" panose="020B0503030202060203" pitchFamily="34" charset="0"/>
              </a:rPr>
              <a:t>Kuinka paljon työn vuoksi matkustetaan kotimaassa ja ulkomailla?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fi-FI" dirty="0">
                <a:latin typeface="Graphik Regular" panose="020B0503030202060203" pitchFamily="34" charset="0"/>
              </a:rPr>
              <a:t>Kuinka työajan ulkopuolella tapahtuva matkustaminen korvataan?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fi-FI" dirty="0">
                <a:latin typeface="Graphik Regular" panose="020B0503030202060203" pitchFamily="34" charset="0"/>
              </a:rPr>
              <a:t>Missä määrin työmatkojen koetaan lisäävän työn kuormittavuutta?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fi-FI" dirty="0">
                <a:latin typeface="Graphik Regular" panose="020B0503030202060203" pitchFamily="34" charset="0"/>
              </a:rPr>
              <a:t>Minkälaisia uhkia työn vuoksi matkustavat kokevat?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fi-FI" dirty="0">
                <a:latin typeface="Graphik Regular" panose="020B0503030202060203" pitchFamily="34" charset="0"/>
              </a:rPr>
              <a:t>Kuinka työpaikoilla huolehditaan työmatkojen kuormittavuudesta ja turvallisuudesta?</a:t>
            </a:r>
          </a:p>
          <a:p>
            <a:pPr>
              <a:lnSpc>
                <a:spcPct val="120000"/>
              </a:lnSpc>
            </a:pPr>
            <a:r>
              <a:rPr lang="fi-FI" dirty="0">
                <a:latin typeface="Graphik Regular" panose="020B0503030202060203" pitchFamily="34" charset="0"/>
              </a:rPr>
              <a:t>Aineiston keruun toteutti tammikuussa 2019 </a:t>
            </a:r>
            <a:r>
              <a:rPr lang="fi-FI" dirty="0" err="1">
                <a:latin typeface="Graphik Regular" panose="020B0503030202060203" pitchFamily="34" charset="0"/>
              </a:rPr>
              <a:t>Kantar</a:t>
            </a:r>
            <a:r>
              <a:rPr lang="fi-FI" dirty="0">
                <a:latin typeface="Graphik Regular" panose="020B0503030202060203" pitchFamily="34" charset="0"/>
              </a:rPr>
              <a:t> TNS. Kyselyyn vastasi 1 040 korkeakoulutettua (vähintään alemman korkeakouluasteen tutkinnon suorittanutta), joista 950 oli palkansaajia ja 1 131 muuta kuin korkeakoulutettua, joista 1016 oli palkansaajia. Aineiston rajattiin palkansaajiin ja  havainnot painotettiin niin, että painotettu aineisto vastasi sukupuoli-, ikä- ja koulutusrakenteeltaan kyselyn perusjoukkoa (18–64-vuotiaat palkansaajat).</a:t>
            </a:r>
            <a:endParaRPr lang="en-US" dirty="0">
              <a:latin typeface="Graphik Regular" panose="020B05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15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Työmatkat lisäävät työni kuormittavuutta;</a:t>
            </a:r>
            <a:r>
              <a:rPr lang="fi-FI" sz="2800" i="1" dirty="0">
                <a:latin typeface="Graphik Regular" panose="020B0503030202060203" pitchFamily="34" charset="0"/>
              </a:rPr>
              <a:t> </a:t>
            </a:r>
            <a:r>
              <a:rPr lang="fi-FI" sz="2800" dirty="0">
                <a:latin typeface="Graphik Regular" panose="020B0503030202060203" pitchFamily="34" charset="0"/>
              </a:rPr>
              <a:t>korkeakoulutetut, vastausjakaumat työnantajasektoreittain 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0E4E6C2-F28A-4426-BFD6-0E973475EC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92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Työmatkoilla aikaerot kuormittavat minua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010D952-84BC-4812-9EF1-B082B8BA294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15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Työmatkoilla aikaerot kuormittavat minua;</a:t>
            </a:r>
            <a:r>
              <a:rPr lang="fi-FI" sz="2800" i="1" dirty="0">
                <a:latin typeface="Graphik Regular" panose="020B0503030202060203" pitchFamily="34" charset="0"/>
              </a:rPr>
              <a:t> </a:t>
            </a:r>
            <a:r>
              <a:rPr lang="fi-FI" sz="2800" dirty="0">
                <a:latin typeface="Graphik Regular" panose="020B0503030202060203" pitchFamily="34" charset="0"/>
              </a:rPr>
              <a:t>korkeakoulutetut, vastausjakaumat toimiasemoittain</a:t>
            </a:r>
            <a:br>
              <a:rPr lang="fi-FI" sz="2800" dirty="0">
                <a:latin typeface="Graphik Regular" panose="020B0503030202060203" pitchFamily="34" charset="0"/>
              </a:rPr>
            </a:b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B9DCC0B-CD35-41C9-8212-2C04FE33128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97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Työmatkoilla aikaerot kuormittavat minua; korkeakoulutetut, vastausjakaumat työnantajasektoreittain 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901C2B6-6688-4D71-A75C-FE81C56776D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546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Kuinka usein työskentelet työmatkojen aikana työergonomialtaan huonoissa työtiloissa?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B48F551-672B-4ACD-B0E7-46BE9C5C13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92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Kuinka usein työskentelet työmatkojen aikana työergonomialtaan huonoissa työtiloissa?;</a:t>
            </a:r>
            <a:r>
              <a:rPr lang="fi-FI" sz="2800" i="1" dirty="0">
                <a:latin typeface="Graphik Regular" panose="020B0503030202060203" pitchFamily="34" charset="0"/>
              </a:rPr>
              <a:t> </a:t>
            </a:r>
            <a:r>
              <a:rPr lang="fi-FI" sz="2800" dirty="0">
                <a:latin typeface="Graphik Regular" panose="020B0503030202060203" pitchFamily="34" charset="0"/>
              </a:rPr>
              <a:t>korkeakoulutetut, vastausjakaumat toimiasemoittain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6CF0443-6623-4062-9F87-1A7CDED2D76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90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Kuinka usein työskentelet työmatkojen aikana työergonomialtaan huonoissa työtiloissa?;</a:t>
            </a:r>
            <a:r>
              <a:rPr lang="fi-FI" sz="2800" i="1" dirty="0">
                <a:latin typeface="Graphik Regular" panose="020B0503030202060203" pitchFamily="34" charset="0"/>
              </a:rPr>
              <a:t> </a:t>
            </a:r>
            <a:r>
              <a:rPr lang="fi-FI" sz="2800" dirty="0">
                <a:latin typeface="Graphik Regular" panose="020B0503030202060203" pitchFamily="34" charset="0"/>
              </a:rPr>
              <a:t>korkeakoulutetut, vastausjakaumat työnantajasektoreittain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AC668EA-8A38-425E-8377-E7FB23175DF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2366720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41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Koetko seuraavia asioita uhkaksi työhön liittyvässä matkustamisessa?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F2E5925-4915-4D7C-B3B4-B74A0AB18F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3999" y="1471929"/>
            <a:ext cx="6979237" cy="447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745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Koetko seuraavia asioita uhkaksi työhön liittyvässä matkustamisessa?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9168996-BC0E-422A-9856-1E8C98B6680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1471210"/>
            <a:ext cx="6971236" cy="447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29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Kuinka hyvin yleensä palaudut työmatkojen aiheuttamasta kuormituksesta työmatkan jälkeen?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F5B34FD-75CB-4E0E-89C2-1EF17CB948B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2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Aineiston piirteet, painottamaton aineisto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6532321-BE9F-41B7-94F1-CEB74D63D36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1744663"/>
            <a:ext cx="117348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Kuinka hyvin yleensä palaudut työmatkojen aiheuttamasta kuormituksesta työmatkan jälkeen?;</a:t>
            </a:r>
            <a:r>
              <a:rPr lang="fi-FI" sz="2800" i="1" dirty="0">
                <a:latin typeface="Graphik Regular" panose="020B0503030202060203" pitchFamily="34" charset="0"/>
              </a:rPr>
              <a:t> </a:t>
            </a:r>
            <a:r>
              <a:rPr lang="fi-FI" sz="2800" dirty="0">
                <a:latin typeface="Graphik Regular" panose="020B0503030202060203" pitchFamily="34" charset="0"/>
              </a:rPr>
              <a:t>korkeakoulutetut, vastausjakaumat työnantajasektoreittain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Työmatkoilla ei tarkoiteta päivittäisiä kodin ja työpaikan välisiä matkoja.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Jakaumat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laskettu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vastaajilta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jotka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matkustavat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työssään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  <a:endParaRPr lang="fi-FI" dirty="0">
              <a:latin typeface="Graphik Regular" panose="020B0503030202060203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0078D17-36E5-4E25-AF07-7F7B1DAC985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2366720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23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Seurataanko työpaikallasi matkustamisen kuormittavuutta?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093B8A1-3649-4FD3-A9F2-EB1A0C776F4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184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Seurataanko työpaikallasi matkustamisen kuormittavuutta?; korkeakoulutetut, vastausjakaumat työnantajasektoreittain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23BF5ED-65F4-4DB2-A01D-13BD5067684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0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Puuttuuko työnantajasi työmatkojen aiheuttamaan liialliseen kuormittavuuteen?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BD7230B-4A7E-461F-87B5-C5029627344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536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Puuttuuko työnantajasi työmatkojen aiheuttamaan liialliseen kuormittavuuteen? korkeakoulutetut, vastausjakaumat työnantajasektoreittain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DF0FB00-60FA-4366-AF35-3D5DD59A03F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1845302"/>
            <a:ext cx="8871599" cy="35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873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Onko työnantajallasi turvallisuusohjeet matkustamista varten?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09798FB-5267-431A-B849-2F9063111D4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679362"/>
            <a:ext cx="8871599" cy="39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396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Onko työnantajallasi turvallisuusohjeet matkustamista varten?; korkeakoulutetut, vastausjakaumat työnantajasektoreittain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6018024-5565-41BF-92B6-5FCB9F3CBD1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2034840"/>
            <a:ext cx="8871599" cy="39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698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Onko työnantajasi kertonut, kuinka sinun tulee toimia tapaturmatilanteessa työmatkan aikana?</a:t>
            </a:r>
            <a:endParaRPr lang="en-US" sz="2800" i="1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1F1B365-6575-495B-B068-09735248018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679362"/>
            <a:ext cx="8871599" cy="39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4094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Onko työnantajasi kertonut, kuinka sinun tulee toimia tapaturmatilanteessa työmatkan aikana?; korkeakoulutetut, vastausjakaumat työnantajasektoreittain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157B9BE-34ED-4FC1-9591-ADCFD08BD89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2322872"/>
            <a:ext cx="8871599" cy="39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9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Aineiston piirteet, painotettu aineisto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34D34C5-2B10-4905-9EAF-467E478BE6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1744663"/>
            <a:ext cx="117348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4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Työasioissa työajalla tai sen ulkopuolella matkustavat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>
                <a:latin typeface="Graphik Regular" panose="020B0503030202060203" pitchFamily="34" charset="0"/>
              </a:rPr>
              <a:t>Päivittäisiä kodin ja työpaikan välisiä työmatkoja ei lasketa matkustamiseksi.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5884BE3-CBE9-4887-B629-52A15FFE7E6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457910"/>
            <a:ext cx="7358748" cy="43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0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Työasioissa työajalla tai sen ulkopuolella matkustavat; korkeakoulutetut, osuudet työnantajasektoreittain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>
                <a:latin typeface="Graphik Regular" panose="020B0503030202060203" pitchFamily="34" charset="0"/>
              </a:rPr>
              <a:t>Päivittäisiä kodin ja työpaikan välisiä työmatkoja ei lasketa matkustamiseksi.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C3B91B7-8DA2-49F7-BB8A-1EF23BCD368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817346"/>
            <a:ext cx="6979237" cy="413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13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800" dirty="0">
                <a:latin typeface="Graphik Regular" panose="020B0503030202060203" pitchFamily="34" charset="0"/>
              </a:rPr>
              <a:t>Työasioissa työajalla tai sen ulkopuolella matkustavat;</a:t>
            </a:r>
            <a:r>
              <a:rPr lang="fi-FI" sz="2800" i="1" dirty="0">
                <a:latin typeface="Graphik Regular" panose="020B0503030202060203" pitchFamily="34" charset="0"/>
              </a:rPr>
              <a:t> </a:t>
            </a:r>
            <a:r>
              <a:rPr lang="fi-FI" sz="2800" dirty="0">
                <a:latin typeface="Graphik Regular" panose="020B0503030202060203" pitchFamily="34" charset="0"/>
              </a:rPr>
              <a:t>korkeakoulutetut, osuudet työnantajasektoreittain eri toimiasemiin sijoittuneilla</a:t>
            </a:r>
            <a:endParaRPr lang="en-US" sz="28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>
                <a:latin typeface="Graphik Regular" panose="020B0503030202060203" pitchFamily="34" charset="0"/>
              </a:rPr>
              <a:t>Päivittäisiä kodin ja työpaikan välisiä työmatkoja ei lasketa matkustamiseksi.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BCBF220-3B84-4925-9385-45EFC2DB92C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2124074"/>
            <a:ext cx="6782832" cy="401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80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Työnsä vuoksi kotimaassa ja ulkomailla matkustavat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Graphik Regular" panose="020B0503030202060203" pitchFamily="34" charset="0"/>
              </a:rPr>
              <a:t>Työnsä vuoksi </a:t>
            </a:r>
            <a:r>
              <a:rPr lang="en-US" dirty="0" err="1">
                <a:latin typeface="Graphik Regular" panose="020B0503030202060203" pitchFamily="34" charset="0"/>
              </a:rPr>
              <a:t>matkustaviksi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laskettiin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vastaajat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joilla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oli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vuoden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aikana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vähintään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yksi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u="sng" dirty="0" err="1">
                <a:latin typeface="Graphik Regular" panose="020B0503030202060203" pitchFamily="34" charset="0"/>
              </a:rPr>
              <a:t>päivärahaan</a:t>
            </a:r>
            <a:r>
              <a:rPr lang="en-US" u="sng" dirty="0">
                <a:latin typeface="Graphik Regular" panose="020B0503030202060203" pitchFamily="34" charset="0"/>
              </a:rPr>
              <a:t> </a:t>
            </a:r>
            <a:r>
              <a:rPr lang="en-US" u="sng" dirty="0" err="1">
                <a:latin typeface="Graphik Regular" panose="020B0503030202060203" pitchFamily="34" charset="0"/>
              </a:rPr>
              <a:t>oikeuttava</a:t>
            </a:r>
            <a:r>
              <a:rPr lang="en-US" u="sng" dirty="0">
                <a:latin typeface="Graphik Regular" panose="020B0503030202060203" pitchFamily="34" charset="0"/>
              </a:rPr>
              <a:t> </a:t>
            </a:r>
            <a:r>
              <a:rPr lang="en-US" u="sng" dirty="0" err="1">
                <a:latin typeface="Graphik Regular" panose="020B0503030202060203" pitchFamily="34" charset="0"/>
              </a:rPr>
              <a:t>matkatyöpäivä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F5D57A2-70F5-4BEE-8DA6-F8C0E018257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57470" y="1569395"/>
            <a:ext cx="7398227" cy="437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A62E27-BE74-4F5D-800E-C495D16C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542721"/>
            <a:ext cx="9325800" cy="781163"/>
          </a:xfrm>
        </p:spPr>
        <p:txBody>
          <a:bodyPr anchor="t" anchorCtr="0">
            <a:noAutofit/>
          </a:bodyPr>
          <a:lstStyle/>
          <a:p>
            <a:r>
              <a:rPr lang="fi-FI" sz="2400" dirty="0">
                <a:latin typeface="Graphik Regular" panose="020B0503030202060203" pitchFamily="34" charset="0"/>
              </a:rPr>
              <a:t>Työnsä vuoksi kotimaassa ja ulkomailla matkustavat; osuudet työnantajasektoreittain korkeakoulutetuilla</a:t>
            </a:r>
            <a:endParaRPr lang="en-US" sz="2400" dirty="0">
              <a:latin typeface="Graphik Regular" panose="020B0503030202060203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06A173-1303-44AC-A769-3B574AB8A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470" y="5947542"/>
            <a:ext cx="6979237" cy="5760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Graphik Regular" panose="020B0503030202060203" pitchFamily="34" charset="0"/>
              </a:rPr>
              <a:t>Työnsä vuoksi </a:t>
            </a:r>
            <a:r>
              <a:rPr lang="en-US" dirty="0" err="1">
                <a:latin typeface="Graphik Regular" panose="020B0503030202060203" pitchFamily="34" charset="0"/>
              </a:rPr>
              <a:t>matkustaviksi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laskettiin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vastaajat</a:t>
            </a:r>
            <a:r>
              <a:rPr lang="en-US" dirty="0">
                <a:latin typeface="Graphik Regular" panose="020B0503030202060203" pitchFamily="34" charset="0"/>
              </a:rPr>
              <a:t>, </a:t>
            </a:r>
            <a:r>
              <a:rPr lang="en-US" dirty="0" err="1">
                <a:latin typeface="Graphik Regular" panose="020B0503030202060203" pitchFamily="34" charset="0"/>
              </a:rPr>
              <a:t>joilla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oli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vuoden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aikana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vähintään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dirty="0" err="1">
                <a:latin typeface="Graphik Regular" panose="020B0503030202060203" pitchFamily="34" charset="0"/>
              </a:rPr>
              <a:t>yksi</a:t>
            </a:r>
            <a:r>
              <a:rPr lang="en-US" dirty="0">
                <a:latin typeface="Graphik Regular" panose="020B0503030202060203" pitchFamily="34" charset="0"/>
              </a:rPr>
              <a:t> </a:t>
            </a:r>
            <a:r>
              <a:rPr lang="en-US" u="sng" dirty="0" err="1">
                <a:latin typeface="Graphik Regular" panose="020B0503030202060203" pitchFamily="34" charset="0"/>
              </a:rPr>
              <a:t>päivärahaan</a:t>
            </a:r>
            <a:r>
              <a:rPr lang="en-US" u="sng" dirty="0">
                <a:latin typeface="Graphik Regular" panose="020B0503030202060203" pitchFamily="34" charset="0"/>
              </a:rPr>
              <a:t> </a:t>
            </a:r>
            <a:r>
              <a:rPr lang="en-US" u="sng" dirty="0" err="1">
                <a:latin typeface="Graphik Regular" panose="020B0503030202060203" pitchFamily="34" charset="0"/>
              </a:rPr>
              <a:t>oikeuttava</a:t>
            </a:r>
            <a:r>
              <a:rPr lang="en-US" u="sng" dirty="0">
                <a:latin typeface="Graphik Regular" panose="020B0503030202060203" pitchFamily="34" charset="0"/>
              </a:rPr>
              <a:t> </a:t>
            </a:r>
            <a:r>
              <a:rPr lang="en-US" u="sng" dirty="0" err="1">
                <a:latin typeface="Graphik Regular" panose="020B0503030202060203" pitchFamily="34" charset="0"/>
              </a:rPr>
              <a:t>matkatyöpäivä</a:t>
            </a:r>
            <a:r>
              <a:rPr lang="en-US" dirty="0">
                <a:latin typeface="Graphik Regular" panose="020B0503030202060203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Graphik Regular" panose="020B0503030202060203" pitchFamily="34" charset="0"/>
              </a:rPr>
              <a:t>Matka-aikakysely</a:t>
            </a:r>
            <a:r>
              <a:rPr lang="en-US" dirty="0">
                <a:latin typeface="Graphik Regular" panose="020B0503030202060203" pitchFamily="34" charset="0"/>
              </a:rPr>
              <a:t> 2019, </a:t>
            </a:r>
            <a:r>
              <a:rPr lang="en-US" dirty="0" err="1">
                <a:latin typeface="Graphik Regular" panose="020B0503030202060203" pitchFamily="34" charset="0"/>
              </a:rPr>
              <a:t>Akava</a:t>
            </a:r>
            <a:endParaRPr lang="en-US" dirty="0">
              <a:latin typeface="Graphik Regular" panose="020B0503030202060203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AD44D7D-C56C-4429-9B8C-FEC404C0738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1569395"/>
            <a:ext cx="7398227" cy="437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31217"/>
      </p:ext>
    </p:extLst>
  </p:cSld>
  <p:clrMapOvr>
    <a:masterClrMapping/>
  </p:clrMapOvr>
</p:sld>
</file>

<file path=ppt/theme/theme1.xml><?xml version="1.0" encoding="utf-8"?>
<a:theme xmlns:a="http://schemas.openxmlformats.org/drawingml/2006/main" name="AkavaWorks">
  <a:themeElements>
    <a:clrScheme name="AkavaWorks_selityspohja">
      <a:dk1>
        <a:srgbClr val="0046AD"/>
      </a:dk1>
      <a:lt1>
        <a:srgbClr val="FFFFFF"/>
      </a:lt1>
      <a:dk2>
        <a:srgbClr val="000000"/>
      </a:dk2>
      <a:lt2>
        <a:srgbClr val="FFFFFF"/>
      </a:lt2>
      <a:accent1>
        <a:srgbClr val="1C46AE"/>
      </a:accent1>
      <a:accent2>
        <a:srgbClr val="00A5AF"/>
      </a:accent2>
      <a:accent3>
        <a:srgbClr val="AF1469"/>
      </a:accent3>
      <a:accent4>
        <a:srgbClr val="FAD500"/>
      </a:accent4>
      <a:accent5>
        <a:srgbClr val="F1EEEE"/>
      </a:accent5>
      <a:accent6>
        <a:srgbClr val="7C81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kavaWorks" id="{BCC7DC8B-C9C5-4D5A-91CF-B1E970DE603A}" vid="{F2EC2FAC-812E-49D0-94A7-E0FE6780D6D8}"/>
    </a:ext>
  </a:extLst>
</a:theme>
</file>

<file path=ppt/theme/theme2.xml><?xml version="1.0" encoding="utf-8"?>
<a:theme xmlns:a="http://schemas.openxmlformats.org/drawingml/2006/main" name="1_Office-teema">
  <a:themeElements>
    <a:clrScheme name="AkavaWorks 10">
      <a:dk1>
        <a:srgbClr val="27B5BE"/>
      </a:dk1>
      <a:lt1>
        <a:srgbClr val="445369"/>
      </a:lt1>
      <a:dk2>
        <a:srgbClr val="FEFFFE"/>
      </a:dk2>
      <a:lt2>
        <a:srgbClr val="E7E6E6"/>
      </a:lt2>
      <a:accent1>
        <a:srgbClr val="27B5BD"/>
      </a:accent1>
      <a:accent2>
        <a:srgbClr val="0562C1"/>
      </a:accent2>
      <a:accent3>
        <a:srgbClr val="70AC46"/>
      </a:accent3>
      <a:accent4>
        <a:srgbClr val="FFCD00"/>
      </a:accent4>
      <a:accent5>
        <a:srgbClr val="F5F0D5"/>
      </a:accent5>
      <a:accent6>
        <a:srgbClr val="954F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kavaWorks_Selvitys" id="{CF8F2FC8-81AF-784D-A794-30E8408D94A4}" vid="{9F88D776-639D-0D42-9FD1-0B0030806B42}"/>
    </a:ext>
  </a:extLst>
</a:theme>
</file>

<file path=ppt/theme/theme3.xml><?xml version="1.0" encoding="utf-8"?>
<a:theme xmlns:a="http://schemas.openxmlformats.org/drawingml/2006/main" name="Mukautettu suunnittelumalli">
  <a:themeElements>
    <a:clrScheme name="AkavaWorks_selityspohja">
      <a:dk1>
        <a:srgbClr val="0046AD"/>
      </a:dk1>
      <a:lt1>
        <a:srgbClr val="FFFFFF"/>
      </a:lt1>
      <a:dk2>
        <a:srgbClr val="000000"/>
      </a:dk2>
      <a:lt2>
        <a:srgbClr val="FFFFFF"/>
      </a:lt2>
      <a:accent1>
        <a:srgbClr val="1C46AE"/>
      </a:accent1>
      <a:accent2>
        <a:srgbClr val="00A5AF"/>
      </a:accent2>
      <a:accent3>
        <a:srgbClr val="AF1469"/>
      </a:accent3>
      <a:accent4>
        <a:srgbClr val="FAD500"/>
      </a:accent4>
      <a:accent5>
        <a:srgbClr val="F1EEEE"/>
      </a:accent5>
      <a:accent6>
        <a:srgbClr val="7C81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kavaWorks_Selvitys" id="{CF8F2FC8-81AF-784D-A794-30E8408D94A4}" vid="{78B12573-9B8F-B74D-93EE-A31E0E3AD9C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697674474A355499B296C30BB83F995" ma:contentTypeVersion="12" ma:contentTypeDescription="Luo uusi asiakirja." ma:contentTypeScope="" ma:versionID="436c486ac4eff5aa691d95a5a341f98f">
  <xsd:schema xmlns:xsd="http://www.w3.org/2001/XMLSchema" xmlns:xs="http://www.w3.org/2001/XMLSchema" xmlns:p="http://schemas.microsoft.com/office/2006/metadata/properties" xmlns:ns3="574eb4ee-a8b0-41ae-810a-03db34e87b12" xmlns:ns4="55fcdf99-0356-42a1-b4f1-22345e4dac30" targetNamespace="http://schemas.microsoft.com/office/2006/metadata/properties" ma:root="true" ma:fieldsID="a6c331c12597e6e83325cf6972a15d2a" ns3:_="" ns4:_="">
    <xsd:import namespace="574eb4ee-a8b0-41ae-810a-03db34e87b12"/>
    <xsd:import namespace="55fcdf99-0356-42a1-b4f1-22345e4dac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eb4ee-a8b0-41ae-810a-03db34e87b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Käyttäjä jakanut viimeksi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Jaettu viimeksi ajankohtan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cdf99-0356-42a1-b4f1-22345e4dac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FE7AC4-8A55-4D0E-9123-D0BF28FD3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4eb4ee-a8b0-41ae-810a-03db34e87b12"/>
    <ds:schemaRef ds:uri="55fcdf99-0356-42a1-b4f1-22345e4dac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548F14-997B-46B3-B69E-1E25CCFE4E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DAD939-4AED-46F7-8560-6305D45CD5A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2145</TotalTime>
  <Words>1055</Words>
  <Application>Microsoft Office PowerPoint</Application>
  <PresentationFormat>Laajakuva</PresentationFormat>
  <Paragraphs>106</Paragraphs>
  <Slides>38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38</vt:i4>
      </vt:variant>
    </vt:vector>
  </HeadingPairs>
  <TitlesOfParts>
    <vt:vector size="43" baseType="lpstr">
      <vt:lpstr>Arial</vt:lpstr>
      <vt:lpstr>Graphik Regular</vt:lpstr>
      <vt:lpstr>AkavaWorks</vt:lpstr>
      <vt:lpstr>1_Office-teema</vt:lpstr>
      <vt:lpstr>Mukautettu suunnittelumalli</vt:lpstr>
      <vt:lpstr>Matka-aikakysely 2019</vt:lpstr>
      <vt:lpstr>Taustaa</vt:lpstr>
      <vt:lpstr>Aineiston piirteet, painottamaton aineisto</vt:lpstr>
      <vt:lpstr>Aineiston piirteet, painotettu aineisto</vt:lpstr>
      <vt:lpstr>Työasioissa työajalla tai sen ulkopuolella matkustavat</vt:lpstr>
      <vt:lpstr>Työasioissa työajalla tai sen ulkopuolella matkustavat; korkeakoulutetut, osuudet työnantajasektoreittain</vt:lpstr>
      <vt:lpstr>Työasioissa työajalla tai sen ulkopuolella matkustavat; korkeakoulutetut, osuudet työnantajasektoreittain eri toimiasemiin sijoittuneilla</vt:lpstr>
      <vt:lpstr>Työnsä vuoksi kotimaassa ja ulkomailla matkustavat</vt:lpstr>
      <vt:lpstr>Työnsä vuoksi kotimaassa ja ulkomailla matkustavat; osuudet työnantajasektoreittain korkeakoulutetuilla</vt:lpstr>
      <vt:lpstr>Työnsä vuoksi kotimaassa ja ulkomailla matkustavat; osuudet työnantajasektoreittain eri toimiasemiin sijoittuneilla korkeakoulutetuilla</vt:lpstr>
      <vt:lpstr>Kuinka matkustaminen työasioissa työajan ulkopuolella korvataan (päiväraha ei ole korvaus matka-ajasta)?</vt:lpstr>
      <vt:lpstr>Kuinka matkustaminen työasioissa työajan ulkopuolella korvataan (päiväraha ei ole korvaus matka-ajasta)?; korkeakoulutetut, osuudet toimiasemoittain</vt:lpstr>
      <vt:lpstr>Kuinka matkustaminen työasioissa työajan ulkopuolella korvataan (päiväraha ei ole korvaus matka-ajasta)?; korkeakoulutetut, osuudet toimiasemoittain</vt:lpstr>
      <vt:lpstr>Kuinka matkustaminen työasioissa työajan ulkopuolella korvataan (päiväraha ei ole korvaus matka-ajasta)?; korkeakoulutetut, osuudet työantajasektoreittain</vt:lpstr>
      <vt:lpstr>Kuinka riittäväksi työajan ulkopuolella tapahtuvasta matkustamisesta saatava korvaus koetaan?*</vt:lpstr>
      <vt:lpstr>Matkustaminen työasioissa työajan ulkopuolella pitäisi korvata aina joko rahana tai vapaana (matkustamisella ei tarkoiteta päivittäisiä työn ja kodin välisiä matkoja)</vt:lpstr>
      <vt:lpstr>Matkustaminen työasioissa työajan ulkopuolella pitäisi korvata aina joko rahana tai vapaana (matkustamisella ei tarkoiteta päivittäisiä työn ja kodin välisiä matkoja); korkeakoulutetut, vastausjakaumat työnantajasektoreittain eri toimiasemiin sijoittuneilla</vt:lpstr>
      <vt:lpstr>Työmatkat lisäävät työni kuormittavuutta</vt:lpstr>
      <vt:lpstr>Työmatkat lisäävät työni kuormittavuutta; korkeakoulutetut, vastausjakaumat toimiasemoittain </vt:lpstr>
      <vt:lpstr>Työmatkat lisäävät työni kuormittavuutta; korkeakoulutetut, vastausjakaumat työnantajasektoreittain </vt:lpstr>
      <vt:lpstr>Työmatkoilla aikaerot kuormittavat minua</vt:lpstr>
      <vt:lpstr>Työmatkoilla aikaerot kuormittavat minua; korkeakoulutetut, vastausjakaumat toimiasemoittain </vt:lpstr>
      <vt:lpstr>Työmatkoilla aikaerot kuormittavat minua; korkeakoulutetut, vastausjakaumat työnantajasektoreittain </vt:lpstr>
      <vt:lpstr>Kuinka usein työskentelet työmatkojen aikana työergonomialtaan huonoissa työtiloissa?</vt:lpstr>
      <vt:lpstr>Kuinka usein työskentelet työmatkojen aikana työergonomialtaan huonoissa työtiloissa?; korkeakoulutetut, vastausjakaumat toimiasemoittain</vt:lpstr>
      <vt:lpstr>Kuinka usein työskentelet työmatkojen aikana työergonomialtaan huonoissa työtiloissa?; korkeakoulutetut, vastausjakaumat työnantajasektoreittain</vt:lpstr>
      <vt:lpstr>Koetko seuraavia asioita uhkaksi työhön liittyvässä matkustamisessa?</vt:lpstr>
      <vt:lpstr>Koetko seuraavia asioita uhkaksi työhön liittyvässä matkustamisessa?</vt:lpstr>
      <vt:lpstr>Kuinka hyvin yleensä palaudut työmatkojen aiheuttamasta kuormituksesta työmatkan jälkeen?</vt:lpstr>
      <vt:lpstr>Kuinka hyvin yleensä palaudut työmatkojen aiheuttamasta kuormituksesta työmatkan jälkeen?; korkeakoulutetut, vastausjakaumat työnantajasektoreittain</vt:lpstr>
      <vt:lpstr>Seurataanko työpaikallasi matkustamisen kuormittavuutta?</vt:lpstr>
      <vt:lpstr>Seurataanko työpaikallasi matkustamisen kuormittavuutta?; korkeakoulutetut, vastausjakaumat työnantajasektoreittain</vt:lpstr>
      <vt:lpstr>Puuttuuko työnantajasi työmatkojen aiheuttamaan liialliseen kuormittavuuteen?</vt:lpstr>
      <vt:lpstr>Puuttuuko työnantajasi työmatkojen aiheuttamaan liialliseen kuormittavuuteen? korkeakoulutetut, vastausjakaumat työnantajasektoreittain</vt:lpstr>
      <vt:lpstr>Onko työnantajallasi turvallisuusohjeet matkustamista varten?</vt:lpstr>
      <vt:lpstr>Onko työnantajallasi turvallisuusohjeet matkustamista varten?; korkeakoulutetut, vastausjakaumat työnantajasektoreittain</vt:lpstr>
      <vt:lpstr>Onko työnantajasi kertonut, kuinka sinun tulee toimia tapaturmatilanteessa työmatkan aikana?</vt:lpstr>
      <vt:lpstr>Onko työnantajasi kertonut, kuinka sinun tulee toimia tapaturmatilanteessa työmatkan aikana?; korkeakoulutetut, vastausjakaumat työnantajasektoreittain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Matka-aikakysely 2019</dc:title>
  <dc:creator>Joonas Miettinen</dc:creator>
  <cp:lastModifiedBy>Joonas</cp:lastModifiedBy>
  <cp:revision>6</cp:revision>
  <dcterms:created xsi:type="dcterms:W3CDTF">2019-02-27T10:50:32Z</dcterms:created>
  <dcterms:modified xsi:type="dcterms:W3CDTF">2020-03-02T11:15:27Z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0x0101004697674474A355499B296C30BB83F995</vt:lpwstr>
  </property>
</Properties>
</file>