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3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2" r:id="rId5"/>
    <p:sldMasterId id="2147483676" r:id="rId6"/>
  </p:sldMasterIdLst>
  <p:notesMasterIdLst>
    <p:notesMasterId r:id="rId53"/>
  </p:notesMasterIdLst>
  <p:sldIdLst>
    <p:sldId id="256" r:id="rId7"/>
    <p:sldId id="263" r:id="rId8"/>
    <p:sldId id="257" r:id="rId9"/>
    <p:sldId id="259" r:id="rId10"/>
    <p:sldId id="281" r:id="rId11"/>
    <p:sldId id="285" r:id="rId12"/>
    <p:sldId id="293" r:id="rId13"/>
    <p:sldId id="297" r:id="rId14"/>
    <p:sldId id="262" r:id="rId15"/>
    <p:sldId id="264" r:id="rId16"/>
    <p:sldId id="318" r:id="rId17"/>
    <p:sldId id="559" r:id="rId18"/>
    <p:sldId id="322" r:id="rId19"/>
    <p:sldId id="324" r:id="rId20"/>
    <p:sldId id="321" r:id="rId21"/>
    <p:sldId id="438" r:id="rId22"/>
    <p:sldId id="326" r:id="rId23"/>
    <p:sldId id="380" r:id="rId24"/>
    <p:sldId id="269" r:id="rId25"/>
    <p:sldId id="524" r:id="rId26"/>
    <p:sldId id="515" r:id="rId27"/>
    <p:sldId id="552" r:id="rId28"/>
    <p:sldId id="553" r:id="rId29"/>
    <p:sldId id="444" r:id="rId30"/>
    <p:sldId id="531" r:id="rId31"/>
    <p:sldId id="516" r:id="rId32"/>
    <p:sldId id="532" r:id="rId33"/>
    <p:sldId id="446" r:id="rId34"/>
    <p:sldId id="272" r:id="rId35"/>
    <p:sldId id="517" r:id="rId36"/>
    <p:sldId id="564" r:id="rId37"/>
    <p:sldId id="538" r:id="rId38"/>
    <p:sldId id="539" r:id="rId39"/>
    <p:sldId id="543" r:id="rId40"/>
    <p:sldId id="554" r:id="rId41"/>
    <p:sldId id="540" r:id="rId42"/>
    <p:sldId id="507" r:id="rId43"/>
    <p:sldId id="520" r:id="rId44"/>
    <p:sldId id="534" r:id="rId45"/>
    <p:sldId id="508" r:id="rId46"/>
    <p:sldId id="409" r:id="rId47"/>
    <p:sldId id="278" r:id="rId48"/>
    <p:sldId id="555" r:id="rId49"/>
    <p:sldId id="556" r:id="rId50"/>
    <p:sldId id="557" r:id="rId51"/>
    <p:sldId id="562" r:id="rId5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theme" Target="theme/theme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dirty="0" err="1"/>
              <a:t>Vastaajan</a:t>
            </a:r>
            <a:r>
              <a:rPr lang="en-US" dirty="0"/>
              <a:t> </a:t>
            </a:r>
            <a:r>
              <a:rPr lang="en-US" dirty="0" err="1"/>
              <a:t>sukupuoli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3007017122196154"/>
          <c:w val="0.72366725917001962"/>
          <c:h val="0.642455104525338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kysymykset'!$W$47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kysymykset'!$V$48:$V$49</c:f>
              <c:strCache>
                <c:ptCount val="2"/>
                <c:pt idx="0">
                  <c:v>18-35-vuotiaat</c:v>
                </c:pt>
                <c:pt idx="1">
                  <c:v>36-65-vuotiaat</c:v>
                </c:pt>
              </c:strCache>
            </c:strRef>
          </c:cat>
          <c:val>
            <c:numRef>
              <c:f>'Kaikki kysymykset'!$W$48:$W$49</c:f>
              <c:numCache>
                <c:formatCode>0%</c:formatCode>
                <c:ptCount val="2"/>
                <c:pt idx="0">
                  <c:v>0.40219560878243515</c:v>
                </c:pt>
                <c:pt idx="1">
                  <c:v>0.40667976424361491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9-446C-995B-5072462C741B}"/>
            </c:ext>
          </c:extLst>
        </c:ser>
        <c:ser>
          <c:idx val="1"/>
          <c:order val="1"/>
          <c:tx>
            <c:strRef>
              <c:f>'Kaikki kysymykset'!$X$47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kysymykset'!$V$48:$V$49</c:f>
              <c:strCache>
                <c:ptCount val="2"/>
                <c:pt idx="0">
                  <c:v>18-35-vuotiaat</c:v>
                </c:pt>
                <c:pt idx="1">
                  <c:v>36-65-vuotiaat</c:v>
                </c:pt>
              </c:strCache>
            </c:strRef>
          </c:cat>
          <c:val>
            <c:numRef>
              <c:f>'Kaikki kysymykset'!$X$48:$X$49</c:f>
              <c:numCache>
                <c:formatCode>0%</c:formatCode>
                <c:ptCount val="2"/>
                <c:pt idx="0">
                  <c:v>0.57485029940119758</c:v>
                </c:pt>
                <c:pt idx="1">
                  <c:v>0.58742632612966605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09-446C-995B-5072462C741B}"/>
            </c:ext>
          </c:extLst>
        </c:ser>
        <c:ser>
          <c:idx val="2"/>
          <c:order val="2"/>
          <c:tx>
            <c:strRef>
              <c:f>'Kaikki kysymykset'!$Y$47</c:f>
              <c:strCache>
                <c:ptCount val="1"/>
                <c:pt idx="0">
                  <c:v>Muu</c:v>
                </c:pt>
              </c:strCache>
            </c:strRef>
          </c:tx>
          <c:spPr>
            <a:solidFill>
              <a:srgbClr val="54AE0E"/>
            </a:solidFill>
            <a:ln>
              <a:solidFill>
                <a:srgbClr val="54AE0E">
                  <a:lumMod val="50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kysymykset'!$V$48:$V$49</c:f>
              <c:strCache>
                <c:ptCount val="2"/>
                <c:pt idx="0">
                  <c:v>18-35-vuotiaat</c:v>
                </c:pt>
                <c:pt idx="1">
                  <c:v>36-65-vuotiaat</c:v>
                </c:pt>
              </c:strCache>
            </c:strRef>
          </c:cat>
          <c:val>
            <c:numRef>
              <c:f>'Kaikki kysymykset'!$Y$48:$Y$49</c:f>
              <c:numCache>
                <c:formatCode>0%</c:formatCode>
                <c:ptCount val="2"/>
                <c:pt idx="0">
                  <c:v>0.03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9-45AF-9629-497121C914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fi-FI"/>
              <a:t>Kuinka tärkeää sinulle on, että olet 35-vuotiaana saavuttanut seuraavia asioita?</a:t>
            </a:r>
          </a:p>
          <a:p>
            <a:pPr>
              <a:defRPr sz="1600" b="0"/>
            </a:pPr>
            <a:r>
              <a:rPr lang="en-US" sz="1600" b="0" i="0" u="none" strike="noStrike" baseline="0">
                <a:effectLst/>
              </a:rPr>
              <a:t>18-35-vuotiaat </a:t>
            </a:r>
            <a:r>
              <a:rPr lang="en-US" sz="1600" b="0" i="0" u="none" strike="noStrike" baseline="0" err="1">
                <a:effectLst/>
              </a:rPr>
              <a:t>korkeakoulutetut</a:t>
            </a:r>
            <a:r>
              <a:rPr lang="en-US" sz="1600" b="0" i="0" u="none" strike="noStrike" baseline="0">
                <a:effectLst/>
              </a:rPr>
              <a:t> (n=1002)</a:t>
            </a:r>
            <a:r>
              <a:rPr lang="fi-FI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1038240581555052"/>
          <c:y val="0.11368442912871572"/>
          <c:w val="0.56459559585757269"/>
          <c:h val="0.726799777504468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kysymykset'!$K$8000</c:f>
              <c:strCache>
                <c:ptCount val="1"/>
                <c:pt idx="0">
                  <c:v>Erittäin tärkeää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kysymykset'!$J$8001:$J$8017</c:f>
              <c:strCache>
                <c:ptCount val="17"/>
                <c:pt idx="0">
                  <c:v>Mahdollisuus tehdä itseäni kiinnostavaa työtä</c:v>
                </c:pt>
                <c:pt idx="1">
                  <c:v>Läheisiä ystäviä</c:v>
                </c:pt>
                <c:pt idx="2">
                  <c:v>Hyvä fyysinen kunto</c:v>
                </c:pt>
                <c:pt idx="3">
                  <c:v>Olen ollut avuksi toisille ihmisille</c:v>
                </c:pt>
                <c:pt idx="4">
                  <c:v>Pysyvä työsuhde</c:v>
                </c:pt>
                <c:pt idx="5">
                  <c:v>Korkea elintaso</c:v>
                </c:pt>
                <c:pt idx="6">
                  <c:v>Mahdollisuus käyttää paljon aikaa harrastuksiin</c:v>
                </c:pt>
                <c:pt idx="7">
                  <c:v>Vakituinen parisuhde</c:v>
                </c:pt>
                <c:pt idx="8">
                  <c:v>Mahdollisuus tehdä ympäristöä ja luontoa säästäviä kulutusvalintoja</c:v>
                </c:pt>
                <c:pt idx="9">
                  <c:v>Mahdollisuus matkustaa ja nähdä maailmaa</c:v>
                </c:pt>
                <c:pt idx="10">
                  <c:v>Omistusasunto</c:v>
                </c:pt>
                <c:pt idx="11">
                  <c:v>Oma perhe ja lapsia</c:v>
                </c:pt>
                <c:pt idx="12">
                  <c:v>Oma auto</c:v>
                </c:pt>
                <c:pt idx="13">
                  <c:v>Arvostettu yhteiskunnallinen asema</c:v>
                </c:pt>
                <c:pt idx="14">
                  <c:v>Olen johtavassa asemassa</c:v>
                </c:pt>
                <c:pt idx="15">
                  <c:v>Työskentelen omassa yrityksessä</c:v>
                </c:pt>
                <c:pt idx="16">
                  <c:v>Olen saavuttanut julkisuutta</c:v>
                </c:pt>
              </c:strCache>
            </c:strRef>
          </c:cat>
          <c:val>
            <c:numRef>
              <c:f>'Kaikki kysymykset'!$K$8001:$K$8017</c:f>
              <c:numCache>
                <c:formatCode>0%</c:formatCode>
                <c:ptCount val="17"/>
                <c:pt idx="0">
                  <c:v>0.62625250501002006</c:v>
                </c:pt>
                <c:pt idx="1">
                  <c:v>0.61144578313253006</c:v>
                </c:pt>
                <c:pt idx="2">
                  <c:v>0.46046046046046046</c:v>
                </c:pt>
                <c:pt idx="3">
                  <c:v>0.43129388164493482</c:v>
                </c:pt>
                <c:pt idx="4">
                  <c:v>0.43417085427135682</c:v>
                </c:pt>
                <c:pt idx="5">
                  <c:v>0.35606820461384153</c:v>
                </c:pt>
                <c:pt idx="6">
                  <c:v>0.31827309236947793</c:v>
                </c:pt>
                <c:pt idx="7">
                  <c:v>0.44744744744744747</c:v>
                </c:pt>
                <c:pt idx="8">
                  <c:v>0.34236947791164657</c:v>
                </c:pt>
                <c:pt idx="9">
                  <c:v>0.37449799196787148</c:v>
                </c:pt>
                <c:pt idx="10">
                  <c:v>0.3049147442326981</c:v>
                </c:pt>
                <c:pt idx="11">
                  <c:v>0.35843373493975905</c:v>
                </c:pt>
                <c:pt idx="12">
                  <c:v>0.25851703406813631</c:v>
                </c:pt>
                <c:pt idx="13">
                  <c:v>0.1577889447236181</c:v>
                </c:pt>
                <c:pt idx="14">
                  <c:v>0.12236710130391174</c:v>
                </c:pt>
                <c:pt idx="15">
                  <c:v>0.13039117352056168</c:v>
                </c:pt>
                <c:pt idx="16">
                  <c:v>8.2329317269076316E-2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3-41A4-9AC4-3C486ECE9B13}"/>
            </c:ext>
          </c:extLst>
        </c:ser>
        <c:ser>
          <c:idx val="2"/>
          <c:order val="1"/>
          <c:tx>
            <c:strRef>
              <c:f>'Kaikki kysymykset'!$L$8000</c:f>
              <c:strCache>
                <c:ptCount val="1"/>
                <c:pt idx="0">
                  <c:v>Jokseenkin tärkeää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kysymykset'!$J$8001:$J$8017</c:f>
              <c:strCache>
                <c:ptCount val="17"/>
                <c:pt idx="0">
                  <c:v>Mahdollisuus tehdä itseäni kiinnostavaa työtä</c:v>
                </c:pt>
                <c:pt idx="1">
                  <c:v>Läheisiä ystäviä</c:v>
                </c:pt>
                <c:pt idx="2">
                  <c:v>Hyvä fyysinen kunto</c:v>
                </c:pt>
                <c:pt idx="3">
                  <c:v>Olen ollut avuksi toisille ihmisille</c:v>
                </c:pt>
                <c:pt idx="4">
                  <c:v>Pysyvä työsuhde</c:v>
                </c:pt>
                <c:pt idx="5">
                  <c:v>Korkea elintaso</c:v>
                </c:pt>
                <c:pt idx="6">
                  <c:v>Mahdollisuus käyttää paljon aikaa harrastuksiin</c:v>
                </c:pt>
                <c:pt idx="7">
                  <c:v>Vakituinen parisuhde</c:v>
                </c:pt>
                <c:pt idx="8">
                  <c:v>Mahdollisuus tehdä ympäristöä ja luontoa säästäviä kulutusvalintoja</c:v>
                </c:pt>
                <c:pt idx="9">
                  <c:v>Mahdollisuus matkustaa ja nähdä maailmaa</c:v>
                </c:pt>
                <c:pt idx="10">
                  <c:v>Omistusasunto</c:v>
                </c:pt>
                <c:pt idx="11">
                  <c:v>Oma perhe ja lapsia</c:v>
                </c:pt>
                <c:pt idx="12">
                  <c:v>Oma auto</c:v>
                </c:pt>
                <c:pt idx="13">
                  <c:v>Arvostettu yhteiskunnallinen asema</c:v>
                </c:pt>
                <c:pt idx="14">
                  <c:v>Olen johtavassa asemassa</c:v>
                </c:pt>
                <c:pt idx="15">
                  <c:v>Työskentelen omassa yrityksessä</c:v>
                </c:pt>
                <c:pt idx="16">
                  <c:v>Olen saavuttanut julkisuutta</c:v>
                </c:pt>
              </c:strCache>
            </c:strRef>
          </c:cat>
          <c:val>
            <c:numRef>
              <c:f>'Kaikki kysymykset'!$L$8001:$L$8017</c:f>
              <c:numCache>
                <c:formatCode>0%</c:formatCode>
                <c:ptCount val="17"/>
                <c:pt idx="0">
                  <c:v>0.26753507014028055</c:v>
                </c:pt>
                <c:pt idx="1">
                  <c:v>0.25803212851405621</c:v>
                </c:pt>
                <c:pt idx="2">
                  <c:v>0.38838838838838841</c:v>
                </c:pt>
                <c:pt idx="3">
                  <c:v>0.38916750250752258</c:v>
                </c:pt>
                <c:pt idx="4">
                  <c:v>0.35477386934673366</c:v>
                </c:pt>
                <c:pt idx="5">
                  <c:v>0.39719157472417255</c:v>
                </c:pt>
                <c:pt idx="6">
                  <c:v>0.43072289156626509</c:v>
                </c:pt>
                <c:pt idx="7">
                  <c:v>0.29729729729729731</c:v>
                </c:pt>
                <c:pt idx="8">
                  <c:v>0.37048192771084337</c:v>
                </c:pt>
                <c:pt idx="9">
                  <c:v>0.33333333333333337</c:v>
                </c:pt>
                <c:pt idx="10">
                  <c:v>0.34603811434302911</c:v>
                </c:pt>
                <c:pt idx="11">
                  <c:v>0.23995983935742971</c:v>
                </c:pt>
                <c:pt idx="12">
                  <c:v>0.25250501002004005</c:v>
                </c:pt>
                <c:pt idx="13">
                  <c:v>0.24321608040201007</c:v>
                </c:pt>
                <c:pt idx="14">
                  <c:v>0.22968906720160479</c:v>
                </c:pt>
                <c:pt idx="15">
                  <c:v>0.13941825476429287</c:v>
                </c:pt>
                <c:pt idx="16">
                  <c:v>0.11546184738955823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3-41A4-9AC4-3C486ECE9B13}"/>
            </c:ext>
          </c:extLst>
        </c:ser>
        <c:ser>
          <c:idx val="4"/>
          <c:order val="2"/>
          <c:tx>
            <c:strRef>
              <c:f>'Kaikki kysymykset'!$M$8000</c:f>
              <c:strCache>
                <c:ptCount val="1"/>
                <c:pt idx="0">
                  <c:v>Vain vähän tärkeää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kysymykset'!$J$8001:$J$8017</c:f>
              <c:strCache>
                <c:ptCount val="17"/>
                <c:pt idx="0">
                  <c:v>Mahdollisuus tehdä itseäni kiinnostavaa työtä</c:v>
                </c:pt>
                <c:pt idx="1">
                  <c:v>Läheisiä ystäviä</c:v>
                </c:pt>
                <c:pt idx="2">
                  <c:v>Hyvä fyysinen kunto</c:v>
                </c:pt>
                <c:pt idx="3">
                  <c:v>Olen ollut avuksi toisille ihmisille</c:v>
                </c:pt>
                <c:pt idx="4">
                  <c:v>Pysyvä työsuhde</c:v>
                </c:pt>
                <c:pt idx="5">
                  <c:v>Korkea elintaso</c:v>
                </c:pt>
                <c:pt idx="6">
                  <c:v>Mahdollisuus käyttää paljon aikaa harrastuksiin</c:v>
                </c:pt>
                <c:pt idx="7">
                  <c:v>Vakituinen parisuhde</c:v>
                </c:pt>
                <c:pt idx="8">
                  <c:v>Mahdollisuus tehdä ympäristöä ja luontoa säästäviä kulutusvalintoja</c:v>
                </c:pt>
                <c:pt idx="9">
                  <c:v>Mahdollisuus matkustaa ja nähdä maailmaa</c:v>
                </c:pt>
                <c:pt idx="10">
                  <c:v>Omistusasunto</c:v>
                </c:pt>
                <c:pt idx="11">
                  <c:v>Oma perhe ja lapsia</c:v>
                </c:pt>
                <c:pt idx="12">
                  <c:v>Oma auto</c:v>
                </c:pt>
                <c:pt idx="13">
                  <c:v>Arvostettu yhteiskunnallinen asema</c:v>
                </c:pt>
                <c:pt idx="14">
                  <c:v>Olen johtavassa asemassa</c:v>
                </c:pt>
                <c:pt idx="15">
                  <c:v>Työskentelen omassa yrityksessä</c:v>
                </c:pt>
                <c:pt idx="16">
                  <c:v>Olen saavuttanut julkisuutta</c:v>
                </c:pt>
              </c:strCache>
            </c:strRef>
          </c:cat>
          <c:val>
            <c:numRef>
              <c:f>'Kaikki kysymykset'!$M$8001:$M$8017</c:f>
              <c:numCache>
                <c:formatCode>0%</c:formatCode>
                <c:ptCount val="17"/>
                <c:pt idx="0">
                  <c:v>7.6152304609218444E-2</c:v>
                </c:pt>
                <c:pt idx="1">
                  <c:v>8.4337349397590369E-2</c:v>
                </c:pt>
                <c:pt idx="2">
                  <c:v>0.1031031031031031</c:v>
                </c:pt>
                <c:pt idx="3">
                  <c:v>0.11634904714142427</c:v>
                </c:pt>
                <c:pt idx="4">
                  <c:v>0.13969849246231159</c:v>
                </c:pt>
                <c:pt idx="5">
                  <c:v>0.1905717151454363</c:v>
                </c:pt>
                <c:pt idx="6">
                  <c:v>0.17871485943775098</c:v>
                </c:pt>
                <c:pt idx="7">
                  <c:v>0.13113113113113115</c:v>
                </c:pt>
                <c:pt idx="8">
                  <c:v>0.20080321285140565</c:v>
                </c:pt>
                <c:pt idx="9">
                  <c:v>0.19678714859437754</c:v>
                </c:pt>
                <c:pt idx="10">
                  <c:v>0.20060180541624875</c:v>
                </c:pt>
                <c:pt idx="11">
                  <c:v>0.16164658634538154</c:v>
                </c:pt>
                <c:pt idx="12">
                  <c:v>0.21943887775551102</c:v>
                </c:pt>
                <c:pt idx="13">
                  <c:v>0.33065326633165826</c:v>
                </c:pt>
                <c:pt idx="14">
                  <c:v>0.28886659979939816</c:v>
                </c:pt>
                <c:pt idx="15">
                  <c:v>0.15747241725175526</c:v>
                </c:pt>
                <c:pt idx="16">
                  <c:v>0.16666666666666669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3-41A4-9AC4-3C486ECE9B13}"/>
            </c:ext>
          </c:extLst>
        </c:ser>
        <c:ser>
          <c:idx val="6"/>
          <c:order val="3"/>
          <c:tx>
            <c:strRef>
              <c:f>'Kaikki kysymykset'!$N$8000</c:f>
              <c:strCache>
                <c:ptCount val="1"/>
                <c:pt idx="0">
                  <c:v>Ei lainkaan tärkeää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97-465D-8F7B-8F7228725FE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kysymykset'!$J$8001:$J$8017</c:f>
              <c:strCache>
                <c:ptCount val="17"/>
                <c:pt idx="0">
                  <c:v>Mahdollisuus tehdä itseäni kiinnostavaa työtä</c:v>
                </c:pt>
                <c:pt idx="1">
                  <c:v>Läheisiä ystäviä</c:v>
                </c:pt>
                <c:pt idx="2">
                  <c:v>Hyvä fyysinen kunto</c:v>
                </c:pt>
                <c:pt idx="3">
                  <c:v>Olen ollut avuksi toisille ihmisille</c:v>
                </c:pt>
                <c:pt idx="4">
                  <c:v>Pysyvä työsuhde</c:v>
                </c:pt>
                <c:pt idx="5">
                  <c:v>Korkea elintaso</c:v>
                </c:pt>
                <c:pt idx="6">
                  <c:v>Mahdollisuus käyttää paljon aikaa harrastuksiin</c:v>
                </c:pt>
                <c:pt idx="7">
                  <c:v>Vakituinen parisuhde</c:v>
                </c:pt>
                <c:pt idx="8">
                  <c:v>Mahdollisuus tehdä ympäristöä ja luontoa säästäviä kulutusvalintoja</c:v>
                </c:pt>
                <c:pt idx="9">
                  <c:v>Mahdollisuus matkustaa ja nähdä maailmaa</c:v>
                </c:pt>
                <c:pt idx="10">
                  <c:v>Omistusasunto</c:v>
                </c:pt>
                <c:pt idx="11">
                  <c:v>Oma perhe ja lapsia</c:v>
                </c:pt>
                <c:pt idx="12">
                  <c:v>Oma auto</c:v>
                </c:pt>
                <c:pt idx="13">
                  <c:v>Arvostettu yhteiskunnallinen asema</c:v>
                </c:pt>
                <c:pt idx="14">
                  <c:v>Olen johtavassa asemassa</c:v>
                </c:pt>
                <c:pt idx="15">
                  <c:v>Työskentelen omassa yrityksessä</c:v>
                </c:pt>
                <c:pt idx="16">
                  <c:v>Olen saavuttanut julkisuutta</c:v>
                </c:pt>
              </c:strCache>
            </c:strRef>
          </c:cat>
          <c:val>
            <c:numRef>
              <c:f>'Kaikki kysymykset'!$N$8001:$N$8017</c:f>
              <c:numCache>
                <c:formatCode>0%</c:formatCode>
                <c:ptCount val="17"/>
                <c:pt idx="0">
                  <c:v>1.3026052104208416E-2</c:v>
                </c:pt>
                <c:pt idx="1">
                  <c:v>2.6104417670682729E-2</c:v>
                </c:pt>
                <c:pt idx="2">
                  <c:v>2.9029029029029031E-2</c:v>
                </c:pt>
                <c:pt idx="3">
                  <c:v>3.2096288866599806E-2</c:v>
                </c:pt>
                <c:pt idx="4">
                  <c:v>4.623115577889448E-2</c:v>
                </c:pt>
                <c:pt idx="5">
                  <c:v>3.8114343029087262E-2</c:v>
                </c:pt>
                <c:pt idx="6">
                  <c:v>4.1164658634538158E-2</c:v>
                </c:pt>
                <c:pt idx="7">
                  <c:v>8.2082082082082092E-2</c:v>
                </c:pt>
                <c:pt idx="8">
                  <c:v>5.1204819277108432E-2</c:v>
                </c:pt>
                <c:pt idx="9">
                  <c:v>6.8273092369477914E-2</c:v>
                </c:pt>
                <c:pt idx="10">
                  <c:v>0.10932798395185557</c:v>
                </c:pt>
                <c:pt idx="11">
                  <c:v>0.18775100401606429</c:v>
                </c:pt>
                <c:pt idx="12">
                  <c:v>0.24048096192384771</c:v>
                </c:pt>
                <c:pt idx="13">
                  <c:v>0.21809045226130655</c:v>
                </c:pt>
                <c:pt idx="14">
                  <c:v>0.32497492477432299</c:v>
                </c:pt>
                <c:pt idx="15">
                  <c:v>0.49147442326980945</c:v>
                </c:pt>
                <c:pt idx="16">
                  <c:v>0.59538152610441764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3-41A4-9AC4-3C486ECE9B13}"/>
            </c:ext>
          </c:extLst>
        </c:ser>
        <c:ser>
          <c:idx val="7"/>
          <c:order val="4"/>
          <c:tx>
            <c:strRef>
              <c:f>'Kaikki kysymykset'!$O$8000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97-465D-8F7B-8F7228725FE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97-465D-8F7B-8F7228725F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97-465D-8F7B-8F7228725FE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97-465D-8F7B-8F7228725FE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kysymykset'!$J$8001:$J$8017</c:f>
              <c:strCache>
                <c:ptCount val="17"/>
                <c:pt idx="0">
                  <c:v>Mahdollisuus tehdä itseäni kiinnostavaa työtä</c:v>
                </c:pt>
                <c:pt idx="1">
                  <c:v>Läheisiä ystäviä</c:v>
                </c:pt>
                <c:pt idx="2">
                  <c:v>Hyvä fyysinen kunto</c:v>
                </c:pt>
                <c:pt idx="3">
                  <c:v>Olen ollut avuksi toisille ihmisille</c:v>
                </c:pt>
                <c:pt idx="4">
                  <c:v>Pysyvä työsuhde</c:v>
                </c:pt>
                <c:pt idx="5">
                  <c:v>Korkea elintaso</c:v>
                </c:pt>
                <c:pt idx="6">
                  <c:v>Mahdollisuus käyttää paljon aikaa harrastuksiin</c:v>
                </c:pt>
                <c:pt idx="7">
                  <c:v>Vakituinen parisuhde</c:v>
                </c:pt>
                <c:pt idx="8">
                  <c:v>Mahdollisuus tehdä ympäristöä ja luontoa säästäviä kulutusvalintoja</c:v>
                </c:pt>
                <c:pt idx="9">
                  <c:v>Mahdollisuus matkustaa ja nähdä maailmaa</c:v>
                </c:pt>
                <c:pt idx="10">
                  <c:v>Omistusasunto</c:v>
                </c:pt>
                <c:pt idx="11">
                  <c:v>Oma perhe ja lapsia</c:v>
                </c:pt>
                <c:pt idx="12">
                  <c:v>Oma auto</c:v>
                </c:pt>
                <c:pt idx="13">
                  <c:v>Arvostettu yhteiskunnallinen asema</c:v>
                </c:pt>
                <c:pt idx="14">
                  <c:v>Olen johtavassa asemassa</c:v>
                </c:pt>
                <c:pt idx="15">
                  <c:v>Työskentelen omassa yrityksessä</c:v>
                </c:pt>
                <c:pt idx="16">
                  <c:v>Olen saavuttanut julkisuutta</c:v>
                </c:pt>
              </c:strCache>
            </c:strRef>
          </c:cat>
          <c:val>
            <c:numRef>
              <c:f>'Kaikki kysymykset'!$O$8001:$O$8017</c:f>
              <c:numCache>
                <c:formatCode>0%</c:formatCode>
                <c:ptCount val="17"/>
                <c:pt idx="0">
                  <c:v>1.7034068136272545E-2</c:v>
                </c:pt>
                <c:pt idx="1">
                  <c:v>2.0080321285140566E-2</c:v>
                </c:pt>
                <c:pt idx="2">
                  <c:v>1.9019019019019021E-2</c:v>
                </c:pt>
                <c:pt idx="3">
                  <c:v>3.1093279839518553E-2</c:v>
                </c:pt>
                <c:pt idx="4">
                  <c:v>2.5125628140703519E-2</c:v>
                </c:pt>
                <c:pt idx="5">
                  <c:v>1.8054162487462385E-2</c:v>
                </c:pt>
                <c:pt idx="6">
                  <c:v>3.1124497991967873E-2</c:v>
                </c:pt>
                <c:pt idx="7">
                  <c:v>4.2042042042042038E-2</c:v>
                </c:pt>
                <c:pt idx="8">
                  <c:v>3.5140562248995991E-2</c:v>
                </c:pt>
                <c:pt idx="9">
                  <c:v>2.710843373493976E-2</c:v>
                </c:pt>
                <c:pt idx="10">
                  <c:v>3.9117352056168508E-2</c:v>
                </c:pt>
                <c:pt idx="11">
                  <c:v>5.2208835341365459E-2</c:v>
                </c:pt>
                <c:pt idx="12">
                  <c:v>2.9058116232464931E-2</c:v>
                </c:pt>
                <c:pt idx="13">
                  <c:v>5.0251256281407038E-2</c:v>
                </c:pt>
                <c:pt idx="14">
                  <c:v>3.4102306920762285E-2</c:v>
                </c:pt>
                <c:pt idx="15">
                  <c:v>8.1243731193580748E-2</c:v>
                </c:pt>
                <c:pt idx="16">
                  <c:v>4.0160642570281131E-2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3-41A4-9AC4-3C486ECE9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7958309973259441"/>
          <c:w val="0.69856924369349371"/>
          <c:h val="0.1183357745222069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</a:t>
            </a:r>
            <a:r>
              <a:rPr lang="en-US" err="1"/>
              <a:t>tärkeää</a:t>
            </a:r>
            <a:r>
              <a:rPr lang="en-US"/>
              <a:t> </a:t>
            </a:r>
            <a:r>
              <a:rPr lang="en-US" err="1"/>
              <a:t>sinulle</a:t>
            </a:r>
            <a:r>
              <a:rPr lang="en-US"/>
              <a:t> on, </a:t>
            </a:r>
            <a:r>
              <a:rPr lang="en-US" err="1"/>
              <a:t>että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35-vuotiaana </a:t>
            </a:r>
            <a:r>
              <a:rPr lang="en-US" err="1"/>
              <a:t>saavuttanut</a:t>
            </a:r>
            <a:r>
              <a:rPr lang="en-US"/>
              <a:t> </a:t>
            </a:r>
            <a:r>
              <a:rPr lang="en-US" err="1"/>
              <a:t>seuraavia</a:t>
            </a:r>
            <a:r>
              <a:rPr lang="en-US"/>
              <a:t> </a:t>
            </a:r>
            <a:r>
              <a:rPr lang="en-US" err="1"/>
              <a:t>asioita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fi-FI"/>
              <a:t>2023: 18-35-vuotiaat korkeakoulutetut (n=1002)</a:t>
            </a:r>
          </a:p>
          <a:p>
            <a:pPr>
              <a:defRPr sz="1600" b="0"/>
            </a:pPr>
            <a:r>
              <a:rPr lang="fi-FI"/>
              <a:t>2018: 18-35-vuotiaat korkeakoulutetut (n=1003) </a:t>
            </a:r>
          </a:p>
          <a:p>
            <a:pPr>
              <a:defRPr sz="1600" b="0"/>
            </a:pPr>
            <a:r>
              <a:rPr lang="en-US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9884999343652696"/>
          <c:y val="0.17188897537036793"/>
          <c:w val="0.64059138685827699"/>
          <c:h val="0.6757755535495202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Taul1!$I$3</c:f>
              <c:strCache>
                <c:ptCount val="1"/>
                <c:pt idx="0">
                  <c:v>Erittäin tärkeää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tehdä itseäni kiinnostavaa työtä</c:v>
                </c:pt>
                <c:pt idx="1">
                  <c:v>2023</c:v>
                </c:pt>
                <c:pt idx="2">
                  <c:v>2018</c:v>
                </c:pt>
                <c:pt idx="3">
                  <c:v>Läheisiä ystäviä</c:v>
                </c:pt>
                <c:pt idx="4">
                  <c:v>2023</c:v>
                </c:pt>
                <c:pt idx="5">
                  <c:v>2018</c:v>
                </c:pt>
                <c:pt idx="6">
                  <c:v>Hyvä fyysinen kunto</c:v>
                </c:pt>
                <c:pt idx="7">
                  <c:v>2023</c:v>
                </c:pt>
                <c:pt idx="8">
                  <c:v>2018</c:v>
                </c:pt>
                <c:pt idx="9">
                  <c:v>Olen ollut avuksi toisille ihmisille</c:v>
                </c:pt>
                <c:pt idx="10">
                  <c:v>2023</c:v>
                </c:pt>
                <c:pt idx="11">
                  <c:v>2018</c:v>
                </c:pt>
                <c:pt idx="12">
                  <c:v>Pysyvä työsuhde</c:v>
                </c:pt>
                <c:pt idx="13">
                  <c:v>2023</c:v>
                </c:pt>
                <c:pt idx="14">
                  <c:v>2018</c:v>
                </c:pt>
                <c:pt idx="15">
                  <c:v>Korkea elintaso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Taul1!$I$4:$I$54</c:f>
              <c:numCache>
                <c:formatCode>0%</c:formatCode>
                <c:ptCount val="18"/>
                <c:pt idx="1">
                  <c:v>0.62625250501002006</c:v>
                </c:pt>
                <c:pt idx="2">
                  <c:v>0.72149539755772718</c:v>
                </c:pt>
                <c:pt idx="4">
                  <c:v>0.61144578313253006</c:v>
                </c:pt>
                <c:pt idx="5">
                  <c:v>0.69735109816902363</c:v>
                </c:pt>
                <c:pt idx="7">
                  <c:v>0.46046046046046046</c:v>
                </c:pt>
                <c:pt idx="8">
                  <c:v>0.44388196772579913</c:v>
                </c:pt>
                <c:pt idx="10">
                  <c:v>0.43129388164493482</c:v>
                </c:pt>
                <c:pt idx="11">
                  <c:v>0.49422706776299785</c:v>
                </c:pt>
                <c:pt idx="13">
                  <c:v>0.43417085427135682</c:v>
                </c:pt>
                <c:pt idx="14">
                  <c:v>0.48425459028054441</c:v>
                </c:pt>
                <c:pt idx="16">
                  <c:v>0.35606820461384153</c:v>
                </c:pt>
                <c:pt idx="17">
                  <c:v>0.26955558450633166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5A-4B9E-930D-7F86E87D3691}"/>
            </c:ext>
          </c:extLst>
        </c:ser>
        <c:ser>
          <c:idx val="2"/>
          <c:order val="1"/>
          <c:tx>
            <c:strRef>
              <c:f>Taul1!$J$3</c:f>
              <c:strCache>
                <c:ptCount val="1"/>
                <c:pt idx="0">
                  <c:v>Jokseenkin tärkeää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tehdä itseäni kiinnostavaa työtä</c:v>
                </c:pt>
                <c:pt idx="1">
                  <c:v>2023</c:v>
                </c:pt>
                <c:pt idx="2">
                  <c:v>2018</c:v>
                </c:pt>
                <c:pt idx="3">
                  <c:v>Läheisiä ystäviä</c:v>
                </c:pt>
                <c:pt idx="4">
                  <c:v>2023</c:v>
                </c:pt>
                <c:pt idx="5">
                  <c:v>2018</c:v>
                </c:pt>
                <c:pt idx="6">
                  <c:v>Hyvä fyysinen kunto</c:v>
                </c:pt>
                <c:pt idx="7">
                  <c:v>2023</c:v>
                </c:pt>
                <c:pt idx="8">
                  <c:v>2018</c:v>
                </c:pt>
                <c:pt idx="9">
                  <c:v>Olen ollut avuksi toisille ihmisille</c:v>
                </c:pt>
                <c:pt idx="10">
                  <c:v>2023</c:v>
                </c:pt>
                <c:pt idx="11">
                  <c:v>2018</c:v>
                </c:pt>
                <c:pt idx="12">
                  <c:v>Pysyvä työsuhde</c:v>
                </c:pt>
                <c:pt idx="13">
                  <c:v>2023</c:v>
                </c:pt>
                <c:pt idx="14">
                  <c:v>2018</c:v>
                </c:pt>
                <c:pt idx="15">
                  <c:v>Korkea elintaso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Taul1!$J$4:$J$54</c:f>
              <c:numCache>
                <c:formatCode>0%</c:formatCode>
                <c:ptCount val="18"/>
                <c:pt idx="1">
                  <c:v>0.26753507014028055</c:v>
                </c:pt>
                <c:pt idx="2">
                  <c:v>0.22966912351998625</c:v>
                </c:pt>
                <c:pt idx="4">
                  <c:v>0.25803212851405621</c:v>
                </c:pt>
                <c:pt idx="5">
                  <c:v>0.22551631014856358</c:v>
                </c:pt>
                <c:pt idx="7">
                  <c:v>0.38838838838838841</c:v>
                </c:pt>
                <c:pt idx="8">
                  <c:v>0.45396178379440077</c:v>
                </c:pt>
                <c:pt idx="10">
                  <c:v>0.38916750250752258</c:v>
                </c:pt>
                <c:pt idx="11">
                  <c:v>0.37743682815456825</c:v>
                </c:pt>
                <c:pt idx="13">
                  <c:v>0.35477386934673366</c:v>
                </c:pt>
                <c:pt idx="14">
                  <c:v>0.35686437852736302</c:v>
                </c:pt>
                <c:pt idx="16">
                  <c:v>0.39719157472417255</c:v>
                </c:pt>
                <c:pt idx="17">
                  <c:v>0.49752528273347885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5A-4B9E-930D-7F86E87D3691}"/>
            </c:ext>
          </c:extLst>
        </c:ser>
        <c:ser>
          <c:idx val="4"/>
          <c:order val="2"/>
          <c:tx>
            <c:strRef>
              <c:f>Taul1!$K$3</c:f>
              <c:strCache>
                <c:ptCount val="1"/>
                <c:pt idx="0">
                  <c:v>Vain vähän tärkeää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tehdä itseäni kiinnostavaa työtä</c:v>
                </c:pt>
                <c:pt idx="1">
                  <c:v>2023</c:v>
                </c:pt>
                <c:pt idx="2">
                  <c:v>2018</c:v>
                </c:pt>
                <c:pt idx="3">
                  <c:v>Läheisiä ystäviä</c:v>
                </c:pt>
                <c:pt idx="4">
                  <c:v>2023</c:v>
                </c:pt>
                <c:pt idx="5">
                  <c:v>2018</c:v>
                </c:pt>
                <c:pt idx="6">
                  <c:v>Hyvä fyysinen kunto</c:v>
                </c:pt>
                <c:pt idx="7">
                  <c:v>2023</c:v>
                </c:pt>
                <c:pt idx="8">
                  <c:v>2018</c:v>
                </c:pt>
                <c:pt idx="9">
                  <c:v>Olen ollut avuksi toisille ihmisille</c:v>
                </c:pt>
                <c:pt idx="10">
                  <c:v>2023</c:v>
                </c:pt>
                <c:pt idx="11">
                  <c:v>2018</c:v>
                </c:pt>
                <c:pt idx="12">
                  <c:v>Pysyvä työsuhde</c:v>
                </c:pt>
                <c:pt idx="13">
                  <c:v>2023</c:v>
                </c:pt>
                <c:pt idx="14">
                  <c:v>2018</c:v>
                </c:pt>
                <c:pt idx="15">
                  <c:v>Korkea elintaso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Taul1!$K$4:$K$54</c:f>
              <c:numCache>
                <c:formatCode>0%</c:formatCode>
                <c:ptCount val="18"/>
                <c:pt idx="1">
                  <c:v>7.6152304609218444E-2</c:v>
                </c:pt>
                <c:pt idx="2">
                  <c:v>3.1752024312451207E-2</c:v>
                </c:pt>
                <c:pt idx="4">
                  <c:v>8.4337349397590369E-2</c:v>
                </c:pt>
                <c:pt idx="5">
                  <c:v>5.446984283437576E-2</c:v>
                </c:pt>
                <c:pt idx="7">
                  <c:v>0.1031031031031031</c:v>
                </c:pt>
                <c:pt idx="8">
                  <c:v>8.3320281034502466E-2</c:v>
                </c:pt>
                <c:pt idx="10">
                  <c:v>0.11634904714142427</c:v>
                </c:pt>
                <c:pt idx="11">
                  <c:v>8.6893680334221929E-2</c:v>
                </c:pt>
                <c:pt idx="13">
                  <c:v>0.13969849246231159</c:v>
                </c:pt>
                <c:pt idx="14">
                  <c:v>0.11834488654128585</c:v>
                </c:pt>
                <c:pt idx="16">
                  <c:v>0.1905717151454363</c:v>
                </c:pt>
                <c:pt idx="17">
                  <c:v>0.18767579805005388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5A-4B9E-930D-7F86E87D3691}"/>
            </c:ext>
          </c:extLst>
        </c:ser>
        <c:ser>
          <c:idx val="6"/>
          <c:order val="3"/>
          <c:tx>
            <c:strRef>
              <c:f>Taul1!$L$3</c:f>
              <c:strCache>
                <c:ptCount val="1"/>
                <c:pt idx="0">
                  <c:v>Ei lainkaan tärkeää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72-4B24-8B1D-2A2DABEFEFE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72-4B24-8B1D-2A2DABEFEFE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72-4B24-8B1D-2A2DABEFEFE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tehdä itseäni kiinnostavaa työtä</c:v>
                </c:pt>
                <c:pt idx="1">
                  <c:v>2023</c:v>
                </c:pt>
                <c:pt idx="2">
                  <c:v>2018</c:v>
                </c:pt>
                <c:pt idx="3">
                  <c:v>Läheisiä ystäviä</c:v>
                </c:pt>
                <c:pt idx="4">
                  <c:v>2023</c:v>
                </c:pt>
                <c:pt idx="5">
                  <c:v>2018</c:v>
                </c:pt>
                <c:pt idx="6">
                  <c:v>Hyvä fyysinen kunto</c:v>
                </c:pt>
                <c:pt idx="7">
                  <c:v>2023</c:v>
                </c:pt>
                <c:pt idx="8">
                  <c:v>2018</c:v>
                </c:pt>
                <c:pt idx="9">
                  <c:v>Olen ollut avuksi toisille ihmisille</c:v>
                </c:pt>
                <c:pt idx="10">
                  <c:v>2023</c:v>
                </c:pt>
                <c:pt idx="11">
                  <c:v>2018</c:v>
                </c:pt>
                <c:pt idx="12">
                  <c:v>Pysyvä työsuhde</c:v>
                </c:pt>
                <c:pt idx="13">
                  <c:v>2023</c:v>
                </c:pt>
                <c:pt idx="14">
                  <c:v>2018</c:v>
                </c:pt>
                <c:pt idx="15">
                  <c:v>Korkea elintaso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Taul1!$L$4:$L$54</c:f>
              <c:numCache>
                <c:formatCode>0%</c:formatCode>
                <c:ptCount val="18"/>
                <c:pt idx="1">
                  <c:v>1.3026052104208416E-2</c:v>
                </c:pt>
                <c:pt idx="2">
                  <c:v>9.2406820919025065E-3</c:v>
                </c:pt>
                <c:pt idx="4">
                  <c:v>2.6104417670682729E-2</c:v>
                </c:pt>
                <c:pt idx="5">
                  <c:v>1.6221394412736699E-2</c:v>
                </c:pt>
                <c:pt idx="7">
                  <c:v>2.9029029029029031E-2</c:v>
                </c:pt>
                <c:pt idx="8">
                  <c:v>1.0696034095923967E-2</c:v>
                </c:pt>
                <c:pt idx="10">
                  <c:v>3.2096288866599806E-2</c:v>
                </c:pt>
                <c:pt idx="11">
                  <c:v>3.0809623608296123E-2</c:v>
                </c:pt>
                <c:pt idx="13">
                  <c:v>4.623115577889448E-2</c:v>
                </c:pt>
                <c:pt idx="14">
                  <c:v>3.379216945213883E-2</c:v>
                </c:pt>
                <c:pt idx="16">
                  <c:v>3.8114343029087262E-2</c:v>
                </c:pt>
                <c:pt idx="17">
                  <c:v>3.6564197588153921E-2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65A-4B9E-930D-7F86E87D3691}"/>
            </c:ext>
          </c:extLst>
        </c:ser>
        <c:ser>
          <c:idx val="7"/>
          <c:order val="4"/>
          <c:tx>
            <c:strRef>
              <c:f>Taul1!$M$3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72-4B24-8B1D-2A2DABEFEFE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72-4B24-8B1D-2A2DABEFEFE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72-4B24-8B1D-2A2DABEFEFE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72-4B24-8B1D-2A2DABEFEFE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72-4B24-8B1D-2A2DABEFEFE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72-4B24-8B1D-2A2DABEFEFE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tehdä itseäni kiinnostavaa työtä</c:v>
                </c:pt>
                <c:pt idx="1">
                  <c:v>2023</c:v>
                </c:pt>
                <c:pt idx="2">
                  <c:v>2018</c:v>
                </c:pt>
                <c:pt idx="3">
                  <c:v>Läheisiä ystäviä</c:v>
                </c:pt>
                <c:pt idx="4">
                  <c:v>2023</c:v>
                </c:pt>
                <c:pt idx="5">
                  <c:v>2018</c:v>
                </c:pt>
                <c:pt idx="6">
                  <c:v>Hyvä fyysinen kunto</c:v>
                </c:pt>
                <c:pt idx="7">
                  <c:v>2023</c:v>
                </c:pt>
                <c:pt idx="8">
                  <c:v>2018</c:v>
                </c:pt>
                <c:pt idx="9">
                  <c:v>Olen ollut avuksi toisille ihmisille</c:v>
                </c:pt>
                <c:pt idx="10">
                  <c:v>2023</c:v>
                </c:pt>
                <c:pt idx="11">
                  <c:v>2018</c:v>
                </c:pt>
                <c:pt idx="12">
                  <c:v>Pysyvä työsuhde</c:v>
                </c:pt>
                <c:pt idx="13">
                  <c:v>2023</c:v>
                </c:pt>
                <c:pt idx="14">
                  <c:v>2018</c:v>
                </c:pt>
                <c:pt idx="15">
                  <c:v>Korkea elintaso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Taul1!$M$4:$M$54</c:f>
              <c:numCache>
                <c:formatCode>0%</c:formatCode>
                <c:ptCount val="18"/>
                <c:pt idx="1">
                  <c:v>1.7034068136272545E-2</c:v>
                </c:pt>
                <c:pt idx="2">
                  <c:v>7.8427725179329791E-3</c:v>
                </c:pt>
                <c:pt idx="4">
                  <c:v>2.0080321285140566E-2</c:v>
                </c:pt>
                <c:pt idx="5">
                  <c:v>6.4413544353002653E-3</c:v>
                </c:pt>
                <c:pt idx="7">
                  <c:v>1.9019019019019021E-2</c:v>
                </c:pt>
                <c:pt idx="8">
                  <c:v>8.139933349373572E-3</c:v>
                </c:pt>
                <c:pt idx="10">
                  <c:v>3.1093279839518553E-2</c:v>
                </c:pt>
                <c:pt idx="11">
                  <c:v>1.0632800139915881E-2</c:v>
                </c:pt>
                <c:pt idx="13">
                  <c:v>2.5125628140703519E-2</c:v>
                </c:pt>
                <c:pt idx="14">
                  <c:v>6.7439751986677777E-3</c:v>
                </c:pt>
                <c:pt idx="16">
                  <c:v>1.8054162487462385E-2</c:v>
                </c:pt>
                <c:pt idx="17">
                  <c:v>8.6791371219816834E-3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65A-4B9E-930D-7F86E87D3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8468756419365235"/>
          <c:w val="0.69856924369349371"/>
          <c:h val="9.4083913000050881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</a:t>
            </a:r>
            <a:r>
              <a:rPr lang="en-US" err="1"/>
              <a:t>tärkeää</a:t>
            </a:r>
            <a:r>
              <a:rPr lang="en-US"/>
              <a:t> </a:t>
            </a:r>
            <a:r>
              <a:rPr lang="en-US" err="1"/>
              <a:t>sinulle</a:t>
            </a:r>
            <a:r>
              <a:rPr lang="en-US"/>
              <a:t> on, </a:t>
            </a:r>
            <a:r>
              <a:rPr lang="en-US" err="1"/>
              <a:t>että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35-vuotiaana </a:t>
            </a:r>
            <a:r>
              <a:rPr lang="en-US" err="1"/>
              <a:t>saavuttanut</a:t>
            </a:r>
            <a:r>
              <a:rPr lang="en-US"/>
              <a:t> </a:t>
            </a:r>
            <a:r>
              <a:rPr lang="en-US" err="1"/>
              <a:t>seuraavia</a:t>
            </a:r>
            <a:r>
              <a:rPr lang="en-US"/>
              <a:t> </a:t>
            </a:r>
            <a:r>
              <a:rPr lang="en-US" err="1"/>
              <a:t>asioita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fi-FI"/>
              <a:t>2023: 18-35-vuotiaat korkeakoulutetut (n=1002)</a:t>
            </a:r>
          </a:p>
          <a:p>
            <a:pPr>
              <a:defRPr sz="1600" b="0"/>
            </a:pPr>
            <a:r>
              <a:rPr lang="fi-FI"/>
              <a:t>2018: 18-35-vuotiaat korkeakoulutetut (n=1003) </a:t>
            </a:r>
          </a:p>
          <a:p>
            <a:pPr>
              <a:defRPr sz="1600" b="0"/>
            </a:pPr>
            <a:r>
              <a:rPr lang="en-US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95699515319686"/>
          <c:y val="0.16782041894723729"/>
          <c:w val="0.57497291917886739"/>
          <c:h val="0.680444114315891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Taul1!$I$3</c:f>
              <c:strCache>
                <c:ptCount val="1"/>
                <c:pt idx="0">
                  <c:v>Erittäin tärkeää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käyttää paljon aikaa harrastuksiin</c:v>
                </c:pt>
                <c:pt idx="1">
                  <c:v>2023</c:v>
                </c:pt>
                <c:pt idx="2">
                  <c:v>2018</c:v>
                </c:pt>
                <c:pt idx="3">
                  <c:v>Vakituinen parisuhde (2022) / Pysyvä parisuhde (2018)</c:v>
                </c:pt>
                <c:pt idx="4">
                  <c:v>2023</c:v>
                </c:pt>
                <c:pt idx="5">
                  <c:v>2018</c:v>
                </c:pt>
                <c:pt idx="6">
                  <c:v>Mahdollisuus tehdä ympäristöä ja luontoa säästäviä kulutusvalintoja</c:v>
                </c:pt>
                <c:pt idx="7">
                  <c:v>2023</c:v>
                </c:pt>
                <c:pt idx="8">
                  <c:v>2018</c:v>
                </c:pt>
                <c:pt idx="9">
                  <c:v>Mahdollisuus matkustaa ja nähdä maailmaa</c:v>
                </c:pt>
                <c:pt idx="10">
                  <c:v>2023</c:v>
                </c:pt>
                <c:pt idx="11">
                  <c:v>2018</c:v>
                </c:pt>
                <c:pt idx="12">
                  <c:v>Omistusasunto</c:v>
                </c:pt>
                <c:pt idx="13">
                  <c:v>2023</c:v>
                </c:pt>
                <c:pt idx="14">
                  <c:v>2018</c:v>
                </c:pt>
                <c:pt idx="15">
                  <c:v>Oma perhe ja lapsia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Taul1!$I$4:$I$54</c:f>
              <c:numCache>
                <c:formatCode>0%</c:formatCode>
                <c:ptCount val="18"/>
                <c:pt idx="1">
                  <c:v>0.31827309236947793</c:v>
                </c:pt>
                <c:pt idx="2">
                  <c:v>0.24909897021057137</c:v>
                </c:pt>
                <c:pt idx="4">
                  <c:v>0.44744744744744747</c:v>
                </c:pt>
                <c:pt idx="5">
                  <c:v>0.504461100538942</c:v>
                </c:pt>
                <c:pt idx="7">
                  <c:v>0.34236947791164657</c:v>
                </c:pt>
                <c:pt idx="8">
                  <c:v>0.31278439153449383</c:v>
                </c:pt>
                <c:pt idx="10">
                  <c:v>0.37449799196787148</c:v>
                </c:pt>
                <c:pt idx="11">
                  <c:v>0.46604702623996286</c:v>
                </c:pt>
                <c:pt idx="13">
                  <c:v>0.3049147442326981</c:v>
                </c:pt>
                <c:pt idx="14">
                  <c:v>0.30218263361396452</c:v>
                </c:pt>
                <c:pt idx="16">
                  <c:v>0.35843373493975905</c:v>
                </c:pt>
                <c:pt idx="17">
                  <c:v>0.34634735445091613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5A-4B9E-930D-7F86E87D3691}"/>
            </c:ext>
          </c:extLst>
        </c:ser>
        <c:ser>
          <c:idx val="2"/>
          <c:order val="1"/>
          <c:tx>
            <c:strRef>
              <c:f>Taul1!$J$3</c:f>
              <c:strCache>
                <c:ptCount val="1"/>
                <c:pt idx="0">
                  <c:v>Jokseenkin tärkeää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käyttää paljon aikaa harrastuksiin</c:v>
                </c:pt>
                <c:pt idx="1">
                  <c:v>2023</c:v>
                </c:pt>
                <c:pt idx="2">
                  <c:v>2018</c:v>
                </c:pt>
                <c:pt idx="3">
                  <c:v>Vakituinen parisuhde (2022) / Pysyvä parisuhde (2018)</c:v>
                </c:pt>
                <c:pt idx="4">
                  <c:v>2023</c:v>
                </c:pt>
                <c:pt idx="5">
                  <c:v>2018</c:v>
                </c:pt>
                <c:pt idx="6">
                  <c:v>Mahdollisuus tehdä ympäristöä ja luontoa säästäviä kulutusvalintoja</c:v>
                </c:pt>
                <c:pt idx="7">
                  <c:v>2023</c:v>
                </c:pt>
                <c:pt idx="8">
                  <c:v>2018</c:v>
                </c:pt>
                <c:pt idx="9">
                  <c:v>Mahdollisuus matkustaa ja nähdä maailmaa</c:v>
                </c:pt>
                <c:pt idx="10">
                  <c:v>2023</c:v>
                </c:pt>
                <c:pt idx="11">
                  <c:v>2018</c:v>
                </c:pt>
                <c:pt idx="12">
                  <c:v>Omistusasunto</c:v>
                </c:pt>
                <c:pt idx="13">
                  <c:v>2023</c:v>
                </c:pt>
                <c:pt idx="14">
                  <c:v>2018</c:v>
                </c:pt>
                <c:pt idx="15">
                  <c:v>Oma perhe ja lapsia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Taul1!$J$4:$J$54</c:f>
              <c:numCache>
                <c:formatCode>0%</c:formatCode>
                <c:ptCount val="18"/>
                <c:pt idx="1">
                  <c:v>0.43072289156626509</c:v>
                </c:pt>
                <c:pt idx="2">
                  <c:v>0.48623810516188448</c:v>
                </c:pt>
                <c:pt idx="4">
                  <c:v>0.29729729729729731</c:v>
                </c:pt>
                <c:pt idx="5">
                  <c:v>0.3339397701140972</c:v>
                </c:pt>
                <c:pt idx="7">
                  <c:v>0.37048192771084337</c:v>
                </c:pt>
                <c:pt idx="8">
                  <c:v>0.39846958011871741</c:v>
                </c:pt>
                <c:pt idx="10">
                  <c:v>0.33333333333333337</c:v>
                </c:pt>
                <c:pt idx="11">
                  <c:v>0.33120670655229506</c:v>
                </c:pt>
                <c:pt idx="13">
                  <c:v>0.34603811434302911</c:v>
                </c:pt>
                <c:pt idx="14">
                  <c:v>0.36702912015300171</c:v>
                </c:pt>
                <c:pt idx="16">
                  <c:v>0.23995983935742971</c:v>
                </c:pt>
                <c:pt idx="17">
                  <c:v>0.28503880689062938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5A-4B9E-930D-7F86E87D3691}"/>
            </c:ext>
          </c:extLst>
        </c:ser>
        <c:ser>
          <c:idx val="4"/>
          <c:order val="2"/>
          <c:tx>
            <c:strRef>
              <c:f>Taul1!$K$3</c:f>
              <c:strCache>
                <c:ptCount val="1"/>
                <c:pt idx="0">
                  <c:v>Vain vähän tärkeää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käyttää paljon aikaa harrastuksiin</c:v>
                </c:pt>
                <c:pt idx="1">
                  <c:v>2023</c:v>
                </c:pt>
                <c:pt idx="2">
                  <c:v>2018</c:v>
                </c:pt>
                <c:pt idx="3">
                  <c:v>Vakituinen parisuhde (2022) / Pysyvä parisuhde (2018)</c:v>
                </c:pt>
                <c:pt idx="4">
                  <c:v>2023</c:v>
                </c:pt>
                <c:pt idx="5">
                  <c:v>2018</c:v>
                </c:pt>
                <c:pt idx="6">
                  <c:v>Mahdollisuus tehdä ympäristöä ja luontoa säästäviä kulutusvalintoja</c:v>
                </c:pt>
                <c:pt idx="7">
                  <c:v>2023</c:v>
                </c:pt>
                <c:pt idx="8">
                  <c:v>2018</c:v>
                </c:pt>
                <c:pt idx="9">
                  <c:v>Mahdollisuus matkustaa ja nähdä maailmaa</c:v>
                </c:pt>
                <c:pt idx="10">
                  <c:v>2023</c:v>
                </c:pt>
                <c:pt idx="11">
                  <c:v>2018</c:v>
                </c:pt>
                <c:pt idx="12">
                  <c:v>Omistusasunto</c:v>
                </c:pt>
                <c:pt idx="13">
                  <c:v>2023</c:v>
                </c:pt>
                <c:pt idx="14">
                  <c:v>2018</c:v>
                </c:pt>
                <c:pt idx="15">
                  <c:v>Oma perhe ja lapsia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Taul1!$K$4:$K$54</c:f>
              <c:numCache>
                <c:formatCode>0%</c:formatCode>
                <c:ptCount val="18"/>
                <c:pt idx="1">
                  <c:v>0.17871485943775098</c:v>
                </c:pt>
                <c:pt idx="2">
                  <c:v>0.23150500860789169</c:v>
                </c:pt>
                <c:pt idx="4">
                  <c:v>0.13113113113113115</c:v>
                </c:pt>
                <c:pt idx="5">
                  <c:v>9.9806505684657626E-2</c:v>
                </c:pt>
                <c:pt idx="7">
                  <c:v>0.20080321285140565</c:v>
                </c:pt>
                <c:pt idx="8">
                  <c:v>0.21086948160766994</c:v>
                </c:pt>
                <c:pt idx="10">
                  <c:v>0.19678714859437754</c:v>
                </c:pt>
                <c:pt idx="11">
                  <c:v>0.14391228100169631</c:v>
                </c:pt>
                <c:pt idx="13">
                  <c:v>0.20060180541624875</c:v>
                </c:pt>
                <c:pt idx="14">
                  <c:v>0.19271229136402165</c:v>
                </c:pt>
                <c:pt idx="16">
                  <c:v>0.16164658634538154</c:v>
                </c:pt>
                <c:pt idx="17">
                  <c:v>0.17329330863041142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5A-4B9E-930D-7F86E87D3691}"/>
            </c:ext>
          </c:extLst>
        </c:ser>
        <c:ser>
          <c:idx val="6"/>
          <c:order val="3"/>
          <c:tx>
            <c:strRef>
              <c:f>Taul1!$L$3</c:f>
              <c:strCache>
                <c:ptCount val="1"/>
                <c:pt idx="0">
                  <c:v>Ei lainkaan tärkeää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käyttää paljon aikaa harrastuksiin</c:v>
                </c:pt>
                <c:pt idx="1">
                  <c:v>2023</c:v>
                </c:pt>
                <c:pt idx="2">
                  <c:v>2018</c:v>
                </c:pt>
                <c:pt idx="3">
                  <c:v>Vakituinen parisuhde (2022) / Pysyvä parisuhde (2018)</c:v>
                </c:pt>
                <c:pt idx="4">
                  <c:v>2023</c:v>
                </c:pt>
                <c:pt idx="5">
                  <c:v>2018</c:v>
                </c:pt>
                <c:pt idx="6">
                  <c:v>Mahdollisuus tehdä ympäristöä ja luontoa säästäviä kulutusvalintoja</c:v>
                </c:pt>
                <c:pt idx="7">
                  <c:v>2023</c:v>
                </c:pt>
                <c:pt idx="8">
                  <c:v>2018</c:v>
                </c:pt>
                <c:pt idx="9">
                  <c:v>Mahdollisuus matkustaa ja nähdä maailmaa</c:v>
                </c:pt>
                <c:pt idx="10">
                  <c:v>2023</c:v>
                </c:pt>
                <c:pt idx="11">
                  <c:v>2018</c:v>
                </c:pt>
                <c:pt idx="12">
                  <c:v>Omistusasunto</c:v>
                </c:pt>
                <c:pt idx="13">
                  <c:v>2023</c:v>
                </c:pt>
                <c:pt idx="14">
                  <c:v>2018</c:v>
                </c:pt>
                <c:pt idx="15">
                  <c:v>Oma perhe ja lapsia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Taul1!$L$4:$L$54</c:f>
              <c:numCache>
                <c:formatCode>0%</c:formatCode>
                <c:ptCount val="18"/>
                <c:pt idx="1">
                  <c:v>4.1164658634538158E-2</c:v>
                </c:pt>
                <c:pt idx="2">
                  <c:v>2.1072497329169344E-2</c:v>
                </c:pt>
                <c:pt idx="4">
                  <c:v>8.2082082082082092E-2</c:v>
                </c:pt>
                <c:pt idx="5">
                  <c:v>5.0757671890982452E-2</c:v>
                </c:pt>
                <c:pt idx="7">
                  <c:v>5.1204819277108432E-2</c:v>
                </c:pt>
                <c:pt idx="8">
                  <c:v>5.9123073227609298E-2</c:v>
                </c:pt>
                <c:pt idx="10">
                  <c:v>6.8273092369477914E-2</c:v>
                </c:pt>
                <c:pt idx="11">
                  <c:v>4.9582556132309379E-2</c:v>
                </c:pt>
                <c:pt idx="13">
                  <c:v>0.10932798395185557</c:v>
                </c:pt>
                <c:pt idx="14">
                  <c:v>0.12538545999481629</c:v>
                </c:pt>
                <c:pt idx="16">
                  <c:v>0.18775100401606429</c:v>
                </c:pt>
                <c:pt idx="17">
                  <c:v>0.16074862045252067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65A-4B9E-930D-7F86E87D3691}"/>
            </c:ext>
          </c:extLst>
        </c:ser>
        <c:ser>
          <c:idx val="7"/>
          <c:order val="4"/>
          <c:tx>
            <c:strRef>
              <c:f>Taul1!$M$3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D3-4FBD-B8C3-5D3B552C5DD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D3-4FBD-B8C3-5D3B552C5DD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D3-4FBD-B8C3-5D3B552C5DD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8"/>
                <c:pt idx="0">
                  <c:v>Mahdollisuus käyttää paljon aikaa harrastuksiin</c:v>
                </c:pt>
                <c:pt idx="1">
                  <c:v>2023</c:v>
                </c:pt>
                <c:pt idx="2">
                  <c:v>2018</c:v>
                </c:pt>
                <c:pt idx="3">
                  <c:v>Vakituinen parisuhde (2022) / Pysyvä parisuhde (2018)</c:v>
                </c:pt>
                <c:pt idx="4">
                  <c:v>2023</c:v>
                </c:pt>
                <c:pt idx="5">
                  <c:v>2018</c:v>
                </c:pt>
                <c:pt idx="6">
                  <c:v>Mahdollisuus tehdä ympäristöä ja luontoa säästäviä kulutusvalintoja</c:v>
                </c:pt>
                <c:pt idx="7">
                  <c:v>2023</c:v>
                </c:pt>
                <c:pt idx="8">
                  <c:v>2018</c:v>
                </c:pt>
                <c:pt idx="9">
                  <c:v>Mahdollisuus matkustaa ja nähdä maailmaa</c:v>
                </c:pt>
                <c:pt idx="10">
                  <c:v>2023</c:v>
                </c:pt>
                <c:pt idx="11">
                  <c:v>2018</c:v>
                </c:pt>
                <c:pt idx="12">
                  <c:v>Omistusasunto</c:v>
                </c:pt>
                <c:pt idx="13">
                  <c:v>2023</c:v>
                </c:pt>
                <c:pt idx="14">
                  <c:v>2018</c:v>
                </c:pt>
                <c:pt idx="15">
                  <c:v>Oma perhe ja lapsia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Taul1!$M$4:$M$54</c:f>
              <c:numCache>
                <c:formatCode>0%</c:formatCode>
                <c:ptCount val="18"/>
                <c:pt idx="1">
                  <c:v>3.1124497991967873E-2</c:v>
                </c:pt>
                <c:pt idx="2">
                  <c:v>1.208541869048313E-2</c:v>
                </c:pt>
                <c:pt idx="4">
                  <c:v>4.2042042042042038E-2</c:v>
                </c:pt>
                <c:pt idx="5">
                  <c:v>1.1034951771320745E-2</c:v>
                </c:pt>
                <c:pt idx="7">
                  <c:v>3.5140562248995991E-2</c:v>
                </c:pt>
                <c:pt idx="8">
                  <c:v>1.875347351150956E-2</c:v>
                </c:pt>
                <c:pt idx="10">
                  <c:v>2.710843373493976E-2</c:v>
                </c:pt>
                <c:pt idx="11">
                  <c:v>9.2514300737363709E-3</c:v>
                </c:pt>
                <c:pt idx="13">
                  <c:v>3.9117352056168508E-2</c:v>
                </c:pt>
                <c:pt idx="14">
                  <c:v>1.269049487419591E-2</c:v>
                </c:pt>
                <c:pt idx="16">
                  <c:v>5.2208835341365459E-2</c:v>
                </c:pt>
                <c:pt idx="17">
                  <c:v>3.4571909575522357E-2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65A-4B9E-930D-7F86E87D3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90644645152439307"/>
          <c:w val="0.69856924369349371"/>
          <c:h val="9.3553548475606957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</a:t>
            </a:r>
            <a:r>
              <a:rPr lang="en-US" err="1"/>
              <a:t>tärkeää</a:t>
            </a:r>
            <a:r>
              <a:rPr lang="en-US"/>
              <a:t> </a:t>
            </a:r>
            <a:r>
              <a:rPr lang="en-US" err="1"/>
              <a:t>sinulle</a:t>
            </a:r>
            <a:r>
              <a:rPr lang="en-US"/>
              <a:t> on, </a:t>
            </a:r>
            <a:r>
              <a:rPr lang="en-US" err="1"/>
              <a:t>että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35-vuotiaana </a:t>
            </a:r>
            <a:r>
              <a:rPr lang="en-US" err="1"/>
              <a:t>saavuttanut</a:t>
            </a:r>
            <a:r>
              <a:rPr lang="en-US"/>
              <a:t> </a:t>
            </a:r>
            <a:r>
              <a:rPr lang="en-US" err="1"/>
              <a:t>seuraavia</a:t>
            </a:r>
            <a:r>
              <a:rPr lang="en-US"/>
              <a:t> </a:t>
            </a:r>
            <a:r>
              <a:rPr lang="en-US" err="1"/>
              <a:t>asioita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fi-FI"/>
              <a:t>2023: 18-35-vuotiaat korkeakoulutetut (n=1002)</a:t>
            </a:r>
          </a:p>
          <a:p>
            <a:pPr>
              <a:defRPr sz="1600" b="0"/>
            </a:pPr>
            <a:r>
              <a:rPr lang="fi-FI"/>
              <a:t>2018: 18-35-vuotiaat korkeakoulutetut (n=1003) </a:t>
            </a:r>
          </a:p>
          <a:p>
            <a:pPr>
              <a:defRPr sz="1600" b="0"/>
            </a:pP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9269564972929412"/>
          <c:y val="2.3228194760792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8045586979321349"/>
          <c:w val="0.6986673228346455"/>
          <c:h val="0.671457799135966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Taul1!$I$3</c:f>
              <c:strCache>
                <c:ptCount val="1"/>
                <c:pt idx="0">
                  <c:v>Erittäin tärkeää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5"/>
                <c:pt idx="0">
                  <c:v>Oma auto</c:v>
                </c:pt>
                <c:pt idx="1">
                  <c:v>2023</c:v>
                </c:pt>
                <c:pt idx="2">
                  <c:v>2018</c:v>
                </c:pt>
                <c:pt idx="3">
                  <c:v>Arvostettu yhteiskunnallinen asema</c:v>
                </c:pt>
                <c:pt idx="4">
                  <c:v>2023</c:v>
                </c:pt>
                <c:pt idx="5">
                  <c:v>2018</c:v>
                </c:pt>
                <c:pt idx="6">
                  <c:v>Olen johtavassa asemassa</c:v>
                </c:pt>
                <c:pt idx="7">
                  <c:v>2023</c:v>
                </c:pt>
                <c:pt idx="8">
                  <c:v>2018</c:v>
                </c:pt>
                <c:pt idx="9">
                  <c:v>Työskentelen omassa yrityksessä</c:v>
                </c:pt>
                <c:pt idx="10">
                  <c:v>2023</c:v>
                </c:pt>
                <c:pt idx="11">
                  <c:v>2018</c:v>
                </c:pt>
                <c:pt idx="12">
                  <c:v>Olen saavuttanut julkisuutta</c:v>
                </c:pt>
                <c:pt idx="13">
                  <c:v>2023</c:v>
                </c:pt>
                <c:pt idx="14">
                  <c:v>2018</c:v>
                </c:pt>
              </c:strCache>
              <c:extLst/>
            </c:strRef>
          </c:cat>
          <c:val>
            <c:numRef>
              <c:f>Taul1!$I$4:$I$54</c:f>
              <c:numCache>
                <c:formatCode>0%</c:formatCode>
                <c:ptCount val="15"/>
                <c:pt idx="1">
                  <c:v>0.25851703406813631</c:v>
                </c:pt>
                <c:pt idx="2">
                  <c:v>0.18012851246634054</c:v>
                </c:pt>
                <c:pt idx="4">
                  <c:v>0.1577889447236181</c:v>
                </c:pt>
                <c:pt idx="5">
                  <c:v>7.4523594443854035E-2</c:v>
                </c:pt>
                <c:pt idx="7">
                  <c:v>0.12236710130391174</c:v>
                </c:pt>
                <c:pt idx="8">
                  <c:v>8.3675105199111005E-2</c:v>
                </c:pt>
                <c:pt idx="10">
                  <c:v>0.13039117352056168</c:v>
                </c:pt>
                <c:pt idx="11">
                  <c:v>4.2416802910542221E-2</c:v>
                </c:pt>
                <c:pt idx="13">
                  <c:v>8.2329317269076316E-2</c:v>
                </c:pt>
                <c:pt idx="14">
                  <c:v>1.544098935803887E-2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5A-4B9E-930D-7F86E87D3691}"/>
            </c:ext>
          </c:extLst>
        </c:ser>
        <c:ser>
          <c:idx val="2"/>
          <c:order val="1"/>
          <c:tx>
            <c:strRef>
              <c:f>Taul1!$J$3</c:f>
              <c:strCache>
                <c:ptCount val="1"/>
                <c:pt idx="0">
                  <c:v>Jokseenkin tärkeää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5"/>
                <c:pt idx="0">
                  <c:v>Oma auto</c:v>
                </c:pt>
                <c:pt idx="1">
                  <c:v>2023</c:v>
                </c:pt>
                <c:pt idx="2">
                  <c:v>2018</c:v>
                </c:pt>
                <c:pt idx="3">
                  <c:v>Arvostettu yhteiskunnallinen asema</c:v>
                </c:pt>
                <c:pt idx="4">
                  <c:v>2023</c:v>
                </c:pt>
                <c:pt idx="5">
                  <c:v>2018</c:v>
                </c:pt>
                <c:pt idx="6">
                  <c:v>Olen johtavassa asemassa</c:v>
                </c:pt>
                <c:pt idx="7">
                  <c:v>2023</c:v>
                </c:pt>
                <c:pt idx="8">
                  <c:v>2018</c:v>
                </c:pt>
                <c:pt idx="9">
                  <c:v>Työskentelen omassa yrityksessä</c:v>
                </c:pt>
                <c:pt idx="10">
                  <c:v>2023</c:v>
                </c:pt>
                <c:pt idx="11">
                  <c:v>2018</c:v>
                </c:pt>
                <c:pt idx="12">
                  <c:v>Olen saavuttanut julkisuutta</c:v>
                </c:pt>
                <c:pt idx="13">
                  <c:v>2023</c:v>
                </c:pt>
                <c:pt idx="14">
                  <c:v>2018</c:v>
                </c:pt>
              </c:strCache>
              <c:extLst/>
            </c:strRef>
          </c:cat>
          <c:val>
            <c:numRef>
              <c:f>Taul1!$J$4:$J$54</c:f>
              <c:numCache>
                <c:formatCode>0%</c:formatCode>
                <c:ptCount val="15"/>
                <c:pt idx="1">
                  <c:v>0.25250501002004005</c:v>
                </c:pt>
                <c:pt idx="2">
                  <c:v>0.20761046747261125</c:v>
                </c:pt>
                <c:pt idx="4">
                  <c:v>0.24321608040201007</c:v>
                </c:pt>
                <c:pt idx="5">
                  <c:v>0.2699168552962728</c:v>
                </c:pt>
                <c:pt idx="7">
                  <c:v>0.22968906720160479</c:v>
                </c:pt>
                <c:pt idx="8">
                  <c:v>0.21677146162519456</c:v>
                </c:pt>
                <c:pt idx="10">
                  <c:v>0.13941825476429287</c:v>
                </c:pt>
                <c:pt idx="11">
                  <c:v>7.9628571972877302E-2</c:v>
                </c:pt>
                <c:pt idx="13">
                  <c:v>0.11546184738955823</c:v>
                </c:pt>
                <c:pt idx="14">
                  <c:v>4.2439894126254679E-2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5A-4B9E-930D-7F86E87D3691}"/>
            </c:ext>
          </c:extLst>
        </c:ser>
        <c:ser>
          <c:idx val="4"/>
          <c:order val="2"/>
          <c:tx>
            <c:strRef>
              <c:f>Taul1!$K$3</c:f>
              <c:strCache>
                <c:ptCount val="1"/>
                <c:pt idx="0">
                  <c:v>Vain vähän tärkeää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5"/>
                <c:pt idx="0">
                  <c:v>Oma auto</c:v>
                </c:pt>
                <c:pt idx="1">
                  <c:v>2023</c:v>
                </c:pt>
                <c:pt idx="2">
                  <c:v>2018</c:v>
                </c:pt>
                <c:pt idx="3">
                  <c:v>Arvostettu yhteiskunnallinen asema</c:v>
                </c:pt>
                <c:pt idx="4">
                  <c:v>2023</c:v>
                </c:pt>
                <c:pt idx="5">
                  <c:v>2018</c:v>
                </c:pt>
                <c:pt idx="6">
                  <c:v>Olen johtavassa asemassa</c:v>
                </c:pt>
                <c:pt idx="7">
                  <c:v>2023</c:v>
                </c:pt>
                <c:pt idx="8">
                  <c:v>2018</c:v>
                </c:pt>
                <c:pt idx="9">
                  <c:v>Työskentelen omassa yrityksessä</c:v>
                </c:pt>
                <c:pt idx="10">
                  <c:v>2023</c:v>
                </c:pt>
                <c:pt idx="11">
                  <c:v>2018</c:v>
                </c:pt>
                <c:pt idx="12">
                  <c:v>Olen saavuttanut julkisuutta</c:v>
                </c:pt>
                <c:pt idx="13">
                  <c:v>2023</c:v>
                </c:pt>
                <c:pt idx="14">
                  <c:v>2018</c:v>
                </c:pt>
              </c:strCache>
              <c:extLst/>
            </c:strRef>
          </c:cat>
          <c:val>
            <c:numRef>
              <c:f>Taul1!$K$4:$K$54</c:f>
              <c:numCache>
                <c:formatCode>0%</c:formatCode>
                <c:ptCount val="15"/>
                <c:pt idx="1">
                  <c:v>0.21943887775551102</c:v>
                </c:pt>
                <c:pt idx="2">
                  <c:v>0.27735156947251682</c:v>
                </c:pt>
                <c:pt idx="4">
                  <c:v>0.33065326633165826</c:v>
                </c:pt>
                <c:pt idx="5">
                  <c:v>0.39198388338317064</c:v>
                </c:pt>
                <c:pt idx="7">
                  <c:v>0.28886659979939816</c:v>
                </c:pt>
                <c:pt idx="8">
                  <c:v>0.37671501264856622</c:v>
                </c:pt>
                <c:pt idx="10">
                  <c:v>0.15747241725175526</c:v>
                </c:pt>
                <c:pt idx="11">
                  <c:v>0.20125554511356475</c:v>
                </c:pt>
                <c:pt idx="13">
                  <c:v>0.16666666666666669</c:v>
                </c:pt>
                <c:pt idx="14">
                  <c:v>0.14747755452151703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5A-4B9E-930D-7F86E87D3691}"/>
            </c:ext>
          </c:extLst>
        </c:ser>
        <c:ser>
          <c:idx val="6"/>
          <c:order val="3"/>
          <c:tx>
            <c:strRef>
              <c:f>Taul1!$L$3</c:f>
              <c:strCache>
                <c:ptCount val="1"/>
                <c:pt idx="0">
                  <c:v>Ei lainkaan tärkeää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5"/>
                <c:pt idx="0">
                  <c:v>Oma auto</c:v>
                </c:pt>
                <c:pt idx="1">
                  <c:v>2023</c:v>
                </c:pt>
                <c:pt idx="2">
                  <c:v>2018</c:v>
                </c:pt>
                <c:pt idx="3">
                  <c:v>Arvostettu yhteiskunnallinen asema</c:v>
                </c:pt>
                <c:pt idx="4">
                  <c:v>2023</c:v>
                </c:pt>
                <c:pt idx="5">
                  <c:v>2018</c:v>
                </c:pt>
                <c:pt idx="6">
                  <c:v>Olen johtavassa asemassa</c:v>
                </c:pt>
                <c:pt idx="7">
                  <c:v>2023</c:v>
                </c:pt>
                <c:pt idx="8">
                  <c:v>2018</c:v>
                </c:pt>
                <c:pt idx="9">
                  <c:v>Työskentelen omassa yrityksessä</c:v>
                </c:pt>
                <c:pt idx="10">
                  <c:v>2023</c:v>
                </c:pt>
                <c:pt idx="11">
                  <c:v>2018</c:v>
                </c:pt>
                <c:pt idx="12">
                  <c:v>Olen saavuttanut julkisuutta</c:v>
                </c:pt>
                <c:pt idx="13">
                  <c:v>2023</c:v>
                </c:pt>
                <c:pt idx="14">
                  <c:v>2018</c:v>
                </c:pt>
              </c:strCache>
              <c:extLst/>
            </c:strRef>
          </c:cat>
          <c:val>
            <c:numRef>
              <c:f>Taul1!$L$4:$L$54</c:f>
              <c:numCache>
                <c:formatCode>0%</c:formatCode>
                <c:ptCount val="15"/>
                <c:pt idx="1">
                  <c:v>0.24048096192384771</c:v>
                </c:pt>
                <c:pt idx="2">
                  <c:v>0.31824918141732322</c:v>
                </c:pt>
                <c:pt idx="4">
                  <c:v>0.21809045226130655</c:v>
                </c:pt>
                <c:pt idx="5">
                  <c:v>0.23933257533774804</c:v>
                </c:pt>
                <c:pt idx="7">
                  <c:v>0.32497492477432299</c:v>
                </c:pt>
                <c:pt idx="8">
                  <c:v>0.30086081412674559</c:v>
                </c:pt>
                <c:pt idx="10">
                  <c:v>0.49147442326980945</c:v>
                </c:pt>
                <c:pt idx="11">
                  <c:v>0.59446024475760717</c:v>
                </c:pt>
                <c:pt idx="13">
                  <c:v>0.59538152610441764</c:v>
                </c:pt>
                <c:pt idx="14">
                  <c:v>0.76664518684793093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65A-4B9E-930D-7F86E87D3691}"/>
            </c:ext>
          </c:extLst>
        </c:ser>
        <c:ser>
          <c:idx val="7"/>
          <c:order val="4"/>
          <c:tx>
            <c:strRef>
              <c:f>Taul1!$M$3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Taul1!$H$4:$H$54</c:f>
              <c:strCache>
                <c:ptCount val="15"/>
                <c:pt idx="0">
                  <c:v>Oma auto</c:v>
                </c:pt>
                <c:pt idx="1">
                  <c:v>2023</c:v>
                </c:pt>
                <c:pt idx="2">
                  <c:v>2018</c:v>
                </c:pt>
                <c:pt idx="3">
                  <c:v>Arvostettu yhteiskunnallinen asema</c:v>
                </c:pt>
                <c:pt idx="4">
                  <c:v>2023</c:v>
                </c:pt>
                <c:pt idx="5">
                  <c:v>2018</c:v>
                </c:pt>
                <c:pt idx="6">
                  <c:v>Olen johtavassa asemassa</c:v>
                </c:pt>
                <c:pt idx="7">
                  <c:v>2023</c:v>
                </c:pt>
                <c:pt idx="8">
                  <c:v>2018</c:v>
                </c:pt>
                <c:pt idx="9">
                  <c:v>Työskentelen omassa yrityksessä</c:v>
                </c:pt>
                <c:pt idx="10">
                  <c:v>2023</c:v>
                </c:pt>
                <c:pt idx="11">
                  <c:v>2018</c:v>
                </c:pt>
                <c:pt idx="12">
                  <c:v>Olen saavuttanut julkisuutta</c:v>
                </c:pt>
                <c:pt idx="13">
                  <c:v>2023</c:v>
                </c:pt>
                <c:pt idx="14">
                  <c:v>2018</c:v>
                </c:pt>
              </c:strCache>
              <c:extLst/>
            </c:strRef>
          </c:cat>
          <c:val>
            <c:numRef>
              <c:f>Taul1!$M$4:$M$54</c:f>
              <c:numCache>
                <c:formatCode>0%</c:formatCode>
                <c:ptCount val="15"/>
                <c:pt idx="1">
                  <c:v>2.9058116232464931E-2</c:v>
                </c:pt>
                <c:pt idx="2">
                  <c:v>1.6660269171208223E-2</c:v>
                </c:pt>
                <c:pt idx="4">
                  <c:v>5.0251256281407038E-2</c:v>
                </c:pt>
                <c:pt idx="5">
                  <c:v>2.4243091538954497E-2</c:v>
                </c:pt>
                <c:pt idx="7">
                  <c:v>3.4102306920762285E-2</c:v>
                </c:pt>
                <c:pt idx="8">
                  <c:v>2.1977606400382588E-2</c:v>
                </c:pt>
                <c:pt idx="10">
                  <c:v>8.1243731193580748E-2</c:v>
                </c:pt>
                <c:pt idx="11">
                  <c:v>8.2238835245408565E-2</c:v>
                </c:pt>
                <c:pt idx="13">
                  <c:v>4.0160642570281131E-2</c:v>
                </c:pt>
                <c:pt idx="14">
                  <c:v>2.7996375146258481E-2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65A-4B9E-930D-7F86E87D3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4285741729472149"/>
          <c:y val="0.89939210687015991"/>
          <c:w val="0.69856924369349371"/>
          <c:h val="0.10007064507650534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Kuinka </a:t>
            </a:r>
            <a:r>
              <a:rPr lang="en-US" err="1"/>
              <a:t>tärkeänä</a:t>
            </a:r>
            <a:r>
              <a:rPr lang="en-US"/>
              <a:t> </a:t>
            </a:r>
            <a:r>
              <a:rPr lang="en-US" err="1"/>
              <a:t>pidät</a:t>
            </a:r>
            <a:r>
              <a:rPr lang="en-US"/>
              <a:t> </a:t>
            </a:r>
            <a:r>
              <a:rPr lang="en-US" err="1"/>
              <a:t>seuraavia</a:t>
            </a:r>
            <a:r>
              <a:rPr lang="en-US"/>
              <a:t> </a:t>
            </a:r>
            <a:r>
              <a:rPr lang="en-US" err="1"/>
              <a:t>kehityskulkuja</a:t>
            </a:r>
            <a:r>
              <a:rPr lang="en-US"/>
              <a:t> </a:t>
            </a:r>
            <a:r>
              <a:rPr lang="en-US" err="1"/>
              <a:t>tulevaisuudessa</a:t>
            </a:r>
            <a:r>
              <a:rPr lang="en-US"/>
              <a:t> </a:t>
            </a:r>
            <a:r>
              <a:rPr lang="en-US" err="1"/>
              <a:t>Suomessa</a:t>
            </a:r>
            <a:r>
              <a:rPr lang="en-US"/>
              <a:t> (</a:t>
            </a:r>
            <a:r>
              <a:rPr lang="en-US" err="1"/>
              <a:t>seuraavan</a:t>
            </a:r>
            <a:r>
              <a:rPr lang="en-US"/>
              <a:t> 10 </a:t>
            </a:r>
            <a:r>
              <a:rPr lang="en-US" err="1"/>
              <a:t>vuoden</a:t>
            </a:r>
            <a:r>
              <a:rPr lang="en-US"/>
              <a:t> </a:t>
            </a:r>
            <a:r>
              <a:rPr lang="en-US" err="1"/>
              <a:t>aikana</a:t>
            </a:r>
            <a:r>
              <a:rPr lang="en-US"/>
              <a:t>)?</a:t>
            </a:r>
          </a:p>
          <a:p>
            <a:pPr>
              <a:defRPr sz="1600" b="0"/>
            </a:pPr>
            <a:r>
              <a:rPr lang="en-US" sz="1600" b="0" i="0" u="none" strike="noStrike" baseline="0">
                <a:effectLst/>
              </a:rPr>
              <a:t>18-35-vuotiaat </a:t>
            </a:r>
            <a:r>
              <a:rPr lang="en-US" sz="1600" b="0" i="0" u="none" strike="noStrike" baseline="0" err="1">
                <a:effectLst/>
              </a:rPr>
              <a:t>korkeakoulutetut</a:t>
            </a:r>
            <a:r>
              <a:rPr lang="en-US" sz="1600" b="0" i="0" u="none" strike="noStrike" baseline="0">
                <a:effectLst/>
              </a:rPr>
              <a:t> (n=1002)</a:t>
            </a:r>
            <a:endParaRPr lang="en-US"/>
          </a:p>
        </c:rich>
      </c:tx>
      <c:layout>
        <c:manualLayout>
          <c:xMode val="edge"/>
          <c:yMode val="edge"/>
          <c:x val="0.11152273414455936"/>
          <c:y val="2.97457754152517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479821100783105"/>
          <c:y val="0.14182020940987575"/>
          <c:w val="0.5746432398460195"/>
          <c:h val="0.70891465445109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 UUSI.xlsx]Kaikki kysymykset'!$L$8392</c:f>
              <c:strCache>
                <c:ptCount val="1"/>
                <c:pt idx="0">
                  <c:v>Erittäin tärkeänä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kysymykset'!$K$8393:$K$8405</c:f>
              <c:strCache>
                <c:ptCount val="13"/>
                <c:pt idx="0">
                  <c:v>Hyvinvointiyhteiskunta säilyy</c:v>
                </c:pt>
                <c:pt idx="1">
                  <c:v>Ympäristön tila paranee</c:v>
                </c:pt>
                <c:pt idx="2">
                  <c:v>Eriarvoisuus vähentyy</c:v>
                </c:pt>
                <c:pt idx="3">
                  <c:v>Sukupuolten välinen tasa-arvo paranee</c:v>
                </c:pt>
                <c:pt idx="4">
                  <c:v>Ihmisillä on enemmän vapaa-aikaa</c:v>
                </c:pt>
                <c:pt idx="5">
                  <c:v>Suomi jatkaa EU:n jäsenenä</c:v>
                </c:pt>
                <c:pt idx="6">
                  <c:v>Suomalaisten elintaso nousee</c:v>
                </c:pt>
                <c:pt idx="7">
                  <c:v>Ihmiset tinkivät vapaaehtoisesti aineellisesta elintasostaan</c:v>
                </c:pt>
                <c:pt idx="8">
                  <c:v>Suomi on entistä monikulttuurisempi</c:v>
                </c:pt>
                <c:pt idx="9">
                  <c:v>Yksilön vastuu itsestä lisääntyy</c:v>
                </c:pt>
                <c:pt idx="10">
                  <c:v>Suomi osallistuu nykyistä enemmän köyhien maiden tukemiseen</c:v>
                </c:pt>
                <c:pt idx="11">
                  <c:v>Verotus alenee</c:v>
                </c:pt>
                <c:pt idx="12">
                  <c:v>Teknologian rooli ihmisten elämässä vahvistuu</c:v>
                </c:pt>
              </c:strCache>
            </c:strRef>
          </c:cat>
          <c:val>
            <c:numRef>
              <c:f>'[Vertailuryhmät UUSI.xlsx]Kaikki kysymykset'!$L$8393:$L$8405</c:f>
              <c:numCache>
                <c:formatCode>0%</c:formatCode>
                <c:ptCount val="13"/>
                <c:pt idx="0">
                  <c:v>0.65160642570281124</c:v>
                </c:pt>
                <c:pt idx="1">
                  <c:v>0.58190954773869352</c:v>
                </c:pt>
                <c:pt idx="2">
                  <c:v>0.5230923694779116</c:v>
                </c:pt>
                <c:pt idx="3">
                  <c:v>0.52710843373493976</c:v>
                </c:pt>
                <c:pt idx="4">
                  <c:v>0.40904522613065331</c:v>
                </c:pt>
                <c:pt idx="5">
                  <c:v>0.43875502008032125</c:v>
                </c:pt>
                <c:pt idx="6">
                  <c:v>0.3125628140703518</c:v>
                </c:pt>
                <c:pt idx="7">
                  <c:v>0.24623115577889448</c:v>
                </c:pt>
                <c:pt idx="8">
                  <c:v>0.26004016064257029</c:v>
                </c:pt>
                <c:pt idx="9">
                  <c:v>0.21943887775551102</c:v>
                </c:pt>
                <c:pt idx="10">
                  <c:v>0.20682730923694778</c:v>
                </c:pt>
                <c:pt idx="11">
                  <c:v>0.24048096192384771</c:v>
                </c:pt>
                <c:pt idx="12">
                  <c:v>0.15947843530591777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B-4513-806C-7569ECD7B8BF}"/>
            </c:ext>
          </c:extLst>
        </c:ser>
        <c:ser>
          <c:idx val="2"/>
          <c:order val="1"/>
          <c:tx>
            <c:strRef>
              <c:f>'[Vertailuryhmät UUSI.xlsx]Kaikki kysymykset'!$M$8392</c:f>
              <c:strCache>
                <c:ptCount val="1"/>
                <c:pt idx="0">
                  <c:v>Jokseenkin tärkeänä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kysymykset'!$K$8393:$K$8405</c:f>
              <c:strCache>
                <c:ptCount val="13"/>
                <c:pt idx="0">
                  <c:v>Hyvinvointiyhteiskunta säilyy</c:v>
                </c:pt>
                <c:pt idx="1">
                  <c:v>Ympäristön tila paranee</c:v>
                </c:pt>
                <c:pt idx="2">
                  <c:v>Eriarvoisuus vähentyy</c:v>
                </c:pt>
                <c:pt idx="3">
                  <c:v>Sukupuolten välinen tasa-arvo paranee</c:v>
                </c:pt>
                <c:pt idx="4">
                  <c:v>Ihmisillä on enemmän vapaa-aikaa</c:v>
                </c:pt>
                <c:pt idx="5">
                  <c:v>Suomi jatkaa EU:n jäsenenä</c:v>
                </c:pt>
                <c:pt idx="6">
                  <c:v>Suomalaisten elintaso nousee</c:v>
                </c:pt>
                <c:pt idx="7">
                  <c:v>Ihmiset tinkivät vapaaehtoisesti aineellisesta elintasostaan</c:v>
                </c:pt>
                <c:pt idx="8">
                  <c:v>Suomi on entistä monikulttuurisempi</c:v>
                </c:pt>
                <c:pt idx="9">
                  <c:v>Yksilön vastuu itsestä lisääntyy</c:v>
                </c:pt>
                <c:pt idx="10">
                  <c:v>Suomi osallistuu nykyistä enemmän köyhien maiden tukemiseen</c:v>
                </c:pt>
                <c:pt idx="11">
                  <c:v>Verotus alenee</c:v>
                </c:pt>
                <c:pt idx="12">
                  <c:v>Teknologian rooli ihmisten elämässä vahvistuu</c:v>
                </c:pt>
              </c:strCache>
            </c:strRef>
          </c:cat>
          <c:val>
            <c:numRef>
              <c:f>'[Vertailuryhmät UUSI.xlsx]Kaikki kysymykset'!$M$8393:$M$8405</c:f>
              <c:numCache>
                <c:formatCode>0%</c:formatCode>
                <c:ptCount val="13"/>
                <c:pt idx="0">
                  <c:v>0.24196787148594379</c:v>
                </c:pt>
                <c:pt idx="1">
                  <c:v>0.29246231155778896</c:v>
                </c:pt>
                <c:pt idx="2">
                  <c:v>0.29819277108433734</c:v>
                </c:pt>
                <c:pt idx="3">
                  <c:v>0.27510040160642574</c:v>
                </c:pt>
                <c:pt idx="4">
                  <c:v>0.3778894472361809</c:v>
                </c:pt>
                <c:pt idx="5">
                  <c:v>0.30421686746987953</c:v>
                </c:pt>
                <c:pt idx="6">
                  <c:v>0.37587939698492462</c:v>
                </c:pt>
                <c:pt idx="7">
                  <c:v>0.35678391959799</c:v>
                </c:pt>
                <c:pt idx="8">
                  <c:v>0.27008032128514059</c:v>
                </c:pt>
                <c:pt idx="9">
                  <c:v>0.29959919839679361</c:v>
                </c:pt>
                <c:pt idx="10">
                  <c:v>0.29919678714859443</c:v>
                </c:pt>
                <c:pt idx="11">
                  <c:v>0.26052104208416832</c:v>
                </c:pt>
                <c:pt idx="12">
                  <c:v>0.2678034102306921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B-4513-806C-7569ECD7B8BF}"/>
            </c:ext>
          </c:extLst>
        </c:ser>
        <c:ser>
          <c:idx val="4"/>
          <c:order val="2"/>
          <c:tx>
            <c:strRef>
              <c:f>'[Vertailuryhmät UUSI.xlsx]Kaikki kysymykset'!$N$8392</c:f>
              <c:strCache>
                <c:ptCount val="1"/>
                <c:pt idx="0">
                  <c:v>Vain vähän tärkeänä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kysymykset'!$K$8393:$K$8405</c:f>
              <c:strCache>
                <c:ptCount val="13"/>
                <c:pt idx="0">
                  <c:v>Hyvinvointiyhteiskunta säilyy</c:v>
                </c:pt>
                <c:pt idx="1">
                  <c:v>Ympäristön tila paranee</c:v>
                </c:pt>
                <c:pt idx="2">
                  <c:v>Eriarvoisuus vähentyy</c:v>
                </c:pt>
                <c:pt idx="3">
                  <c:v>Sukupuolten välinen tasa-arvo paranee</c:v>
                </c:pt>
                <c:pt idx="4">
                  <c:v>Ihmisillä on enemmän vapaa-aikaa</c:v>
                </c:pt>
                <c:pt idx="5">
                  <c:v>Suomi jatkaa EU:n jäsenenä</c:v>
                </c:pt>
                <c:pt idx="6">
                  <c:v>Suomalaisten elintaso nousee</c:v>
                </c:pt>
                <c:pt idx="7">
                  <c:v>Ihmiset tinkivät vapaaehtoisesti aineellisesta elintasostaan</c:v>
                </c:pt>
                <c:pt idx="8">
                  <c:v>Suomi on entistä monikulttuurisempi</c:v>
                </c:pt>
                <c:pt idx="9">
                  <c:v>Yksilön vastuu itsestä lisääntyy</c:v>
                </c:pt>
                <c:pt idx="10">
                  <c:v>Suomi osallistuu nykyistä enemmän köyhien maiden tukemiseen</c:v>
                </c:pt>
                <c:pt idx="11">
                  <c:v>Verotus alenee</c:v>
                </c:pt>
                <c:pt idx="12">
                  <c:v>Teknologian rooli ihmisten elämässä vahvistuu</c:v>
                </c:pt>
              </c:strCache>
            </c:strRef>
          </c:cat>
          <c:val>
            <c:numRef>
              <c:f>'[Vertailuryhmät UUSI.xlsx]Kaikki kysymykset'!$N$8393:$N$8405</c:f>
              <c:numCache>
                <c:formatCode>0%</c:formatCode>
                <c:ptCount val="13"/>
                <c:pt idx="0">
                  <c:v>7.8313253012048195E-2</c:v>
                </c:pt>
                <c:pt idx="1">
                  <c:v>8.9447236180904527E-2</c:v>
                </c:pt>
                <c:pt idx="2">
                  <c:v>0.11746987951807229</c:v>
                </c:pt>
                <c:pt idx="3">
                  <c:v>0.11947791164658635</c:v>
                </c:pt>
                <c:pt idx="4">
                  <c:v>0.15175879396984926</c:v>
                </c:pt>
                <c:pt idx="5">
                  <c:v>0.1144578313253012</c:v>
                </c:pt>
                <c:pt idx="6">
                  <c:v>0.21105527638190957</c:v>
                </c:pt>
                <c:pt idx="7">
                  <c:v>0.22613065326633167</c:v>
                </c:pt>
                <c:pt idx="8">
                  <c:v>0.26004016064257029</c:v>
                </c:pt>
                <c:pt idx="9">
                  <c:v>0.24549098196392788</c:v>
                </c:pt>
                <c:pt idx="10">
                  <c:v>0.2289156626506024</c:v>
                </c:pt>
                <c:pt idx="11">
                  <c:v>0.23446893787575149</c:v>
                </c:pt>
                <c:pt idx="12">
                  <c:v>0.32698094282848544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B-4513-806C-7569ECD7B8BF}"/>
            </c:ext>
          </c:extLst>
        </c:ser>
        <c:ser>
          <c:idx val="6"/>
          <c:order val="3"/>
          <c:tx>
            <c:strRef>
              <c:f>'[Vertailuryhmät UUSI.xlsx]Kaikki kysymykset'!$O$8392</c:f>
              <c:strCache>
                <c:ptCount val="1"/>
                <c:pt idx="0">
                  <c:v>Ei lainkaan tärkeänä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kysymykset'!$K$8393:$K$8405</c:f>
              <c:strCache>
                <c:ptCount val="13"/>
                <c:pt idx="0">
                  <c:v>Hyvinvointiyhteiskunta säilyy</c:v>
                </c:pt>
                <c:pt idx="1">
                  <c:v>Ympäristön tila paranee</c:v>
                </c:pt>
                <c:pt idx="2">
                  <c:v>Eriarvoisuus vähentyy</c:v>
                </c:pt>
                <c:pt idx="3">
                  <c:v>Sukupuolten välinen tasa-arvo paranee</c:v>
                </c:pt>
                <c:pt idx="4">
                  <c:v>Ihmisillä on enemmän vapaa-aikaa</c:v>
                </c:pt>
                <c:pt idx="5">
                  <c:v>Suomi jatkaa EU:n jäsenenä</c:v>
                </c:pt>
                <c:pt idx="6">
                  <c:v>Suomalaisten elintaso nousee</c:v>
                </c:pt>
                <c:pt idx="7">
                  <c:v>Ihmiset tinkivät vapaaehtoisesti aineellisesta elintasostaan</c:v>
                </c:pt>
                <c:pt idx="8">
                  <c:v>Suomi on entistä monikulttuurisempi</c:v>
                </c:pt>
                <c:pt idx="9">
                  <c:v>Yksilön vastuu itsestä lisääntyy</c:v>
                </c:pt>
                <c:pt idx="10">
                  <c:v>Suomi osallistuu nykyistä enemmän köyhien maiden tukemiseen</c:v>
                </c:pt>
                <c:pt idx="11">
                  <c:v>Verotus alenee</c:v>
                </c:pt>
                <c:pt idx="12">
                  <c:v>Teknologian rooli ihmisten elämässä vahvistuu</c:v>
                </c:pt>
              </c:strCache>
            </c:strRef>
          </c:cat>
          <c:val>
            <c:numRef>
              <c:f>'[Vertailuryhmät UUSI.xlsx]Kaikki kysymykset'!$O$8393:$O$8405</c:f>
              <c:numCache>
                <c:formatCode>0%</c:formatCode>
                <c:ptCount val="13"/>
                <c:pt idx="0">
                  <c:v>1.5060240963855423E-2</c:v>
                </c:pt>
                <c:pt idx="1">
                  <c:v>2.2110552763819097E-2</c:v>
                </c:pt>
                <c:pt idx="2">
                  <c:v>3.6144578313253017E-2</c:v>
                </c:pt>
                <c:pt idx="3">
                  <c:v>4.5180722891566272E-2</c:v>
                </c:pt>
                <c:pt idx="4">
                  <c:v>3.015075376884422E-2</c:v>
                </c:pt>
                <c:pt idx="5">
                  <c:v>5.0200803212851412E-2</c:v>
                </c:pt>
                <c:pt idx="6">
                  <c:v>5.6281407035175882E-2</c:v>
                </c:pt>
                <c:pt idx="7">
                  <c:v>8.6432160804020108E-2</c:v>
                </c:pt>
                <c:pt idx="8">
                  <c:v>0.14959839357429722</c:v>
                </c:pt>
                <c:pt idx="9">
                  <c:v>0.14028056112224449</c:v>
                </c:pt>
                <c:pt idx="10">
                  <c:v>0.17771084337349399</c:v>
                </c:pt>
                <c:pt idx="11">
                  <c:v>0.17535070140280562</c:v>
                </c:pt>
                <c:pt idx="12">
                  <c:v>0.17853560682046138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7B-4513-806C-7569ECD7B8BF}"/>
            </c:ext>
          </c:extLst>
        </c:ser>
        <c:ser>
          <c:idx val="7"/>
          <c:order val="4"/>
          <c:tx>
            <c:strRef>
              <c:f>'[Vertailuryhmät UUSI.xlsx]Kaikki kysymykset'!$P$8392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kysymykset'!$K$8393:$K$8405</c:f>
              <c:strCache>
                <c:ptCount val="13"/>
                <c:pt idx="0">
                  <c:v>Hyvinvointiyhteiskunta säilyy</c:v>
                </c:pt>
                <c:pt idx="1">
                  <c:v>Ympäristön tila paranee</c:v>
                </c:pt>
                <c:pt idx="2">
                  <c:v>Eriarvoisuus vähentyy</c:v>
                </c:pt>
                <c:pt idx="3">
                  <c:v>Sukupuolten välinen tasa-arvo paranee</c:v>
                </c:pt>
                <c:pt idx="4">
                  <c:v>Ihmisillä on enemmän vapaa-aikaa</c:v>
                </c:pt>
                <c:pt idx="5">
                  <c:v>Suomi jatkaa EU:n jäsenenä</c:v>
                </c:pt>
                <c:pt idx="6">
                  <c:v>Suomalaisten elintaso nousee</c:v>
                </c:pt>
                <c:pt idx="7">
                  <c:v>Ihmiset tinkivät vapaaehtoisesti aineellisesta elintasostaan</c:v>
                </c:pt>
                <c:pt idx="8">
                  <c:v>Suomi on entistä monikulttuurisempi</c:v>
                </c:pt>
                <c:pt idx="9">
                  <c:v>Yksilön vastuu itsestä lisääntyy</c:v>
                </c:pt>
                <c:pt idx="10">
                  <c:v>Suomi osallistuu nykyistä enemmän köyhien maiden tukemiseen</c:v>
                </c:pt>
                <c:pt idx="11">
                  <c:v>Verotus alenee</c:v>
                </c:pt>
                <c:pt idx="12">
                  <c:v>Teknologian rooli ihmisten elämässä vahvistuu</c:v>
                </c:pt>
              </c:strCache>
            </c:strRef>
          </c:cat>
          <c:val>
            <c:numRef>
              <c:f>'[Vertailuryhmät UUSI.xlsx]Kaikki kysymykset'!$P$8393:$P$8405</c:f>
              <c:numCache>
                <c:formatCode>0%</c:formatCode>
                <c:ptCount val="13"/>
                <c:pt idx="0">
                  <c:v>1.3052208835341365E-2</c:v>
                </c:pt>
                <c:pt idx="1">
                  <c:v>1.407035175879397E-2</c:v>
                </c:pt>
                <c:pt idx="2">
                  <c:v>2.5100401606425706E-2</c:v>
                </c:pt>
                <c:pt idx="3">
                  <c:v>3.313253012048193E-2</c:v>
                </c:pt>
                <c:pt idx="4">
                  <c:v>3.1155778894472363E-2</c:v>
                </c:pt>
                <c:pt idx="5">
                  <c:v>9.2369477911646597E-2</c:v>
                </c:pt>
                <c:pt idx="6">
                  <c:v>4.4221105527638194E-2</c:v>
                </c:pt>
                <c:pt idx="7">
                  <c:v>8.4422110552763829E-2</c:v>
                </c:pt>
                <c:pt idx="8">
                  <c:v>6.0240963855421686E-2</c:v>
                </c:pt>
                <c:pt idx="9">
                  <c:v>9.5190380761523044E-2</c:v>
                </c:pt>
                <c:pt idx="10">
                  <c:v>8.7349397590361449E-2</c:v>
                </c:pt>
                <c:pt idx="11">
                  <c:v>8.917835671342686E-2</c:v>
                </c:pt>
                <c:pt idx="12">
                  <c:v>6.720160481444333E-2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7B-4513-806C-7569ECD7B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2262534350715826"/>
          <c:y val="0.87001471233002625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en-US" sz="1400"/>
              <a:t>Kuinka </a:t>
            </a:r>
            <a:r>
              <a:rPr lang="en-US" sz="1400" err="1"/>
              <a:t>tärkeänä</a:t>
            </a:r>
            <a:r>
              <a:rPr lang="en-US" sz="1400"/>
              <a:t> </a:t>
            </a:r>
            <a:r>
              <a:rPr lang="en-US" sz="1400" err="1"/>
              <a:t>pidät</a:t>
            </a:r>
            <a:r>
              <a:rPr lang="en-US" sz="1400"/>
              <a:t> </a:t>
            </a:r>
            <a:r>
              <a:rPr lang="en-US" sz="1400" err="1"/>
              <a:t>seuraavia</a:t>
            </a:r>
            <a:r>
              <a:rPr lang="en-US" sz="1400"/>
              <a:t> </a:t>
            </a:r>
            <a:r>
              <a:rPr lang="en-US" sz="1400" err="1"/>
              <a:t>kehityskulkuja</a:t>
            </a:r>
            <a:r>
              <a:rPr lang="en-US" sz="1400"/>
              <a:t> </a:t>
            </a:r>
            <a:r>
              <a:rPr lang="en-US" sz="1400" err="1"/>
              <a:t>tulevaisuudessa</a:t>
            </a:r>
            <a:r>
              <a:rPr lang="en-US" sz="1400"/>
              <a:t> </a:t>
            </a:r>
            <a:r>
              <a:rPr lang="en-US" sz="1400" err="1"/>
              <a:t>Suomessa</a:t>
            </a:r>
            <a:r>
              <a:rPr lang="en-US" sz="1400"/>
              <a:t> (</a:t>
            </a:r>
            <a:r>
              <a:rPr lang="en-US" sz="1400" err="1"/>
              <a:t>seuraavan</a:t>
            </a:r>
            <a:r>
              <a:rPr lang="en-US" sz="1400"/>
              <a:t> 10 </a:t>
            </a:r>
            <a:r>
              <a:rPr lang="en-US" sz="1400" err="1"/>
              <a:t>vuoden</a:t>
            </a:r>
            <a:r>
              <a:rPr lang="en-US" sz="1400"/>
              <a:t> </a:t>
            </a:r>
            <a:r>
              <a:rPr lang="en-US" sz="1400" err="1"/>
              <a:t>aikana</a:t>
            </a:r>
            <a:r>
              <a:rPr lang="en-US" sz="1400"/>
              <a:t>)?</a:t>
            </a:r>
          </a:p>
          <a:p>
            <a:pPr>
              <a:defRPr sz="1400" b="0"/>
            </a:pPr>
            <a:r>
              <a:rPr lang="en-US" sz="1400"/>
              <a:t>2023: 18-35-vuotiaat </a:t>
            </a:r>
            <a:r>
              <a:rPr lang="en-US" sz="1400" err="1"/>
              <a:t>korkeakoulutetut</a:t>
            </a:r>
            <a:r>
              <a:rPr lang="en-US" sz="1400"/>
              <a:t> (n=1002)</a:t>
            </a:r>
          </a:p>
          <a:p>
            <a:pPr>
              <a:defRPr sz="1400" b="0"/>
            </a:pPr>
            <a:r>
              <a:rPr lang="en-US" sz="1400"/>
              <a:t>2018: 18-35-vuotiaat </a:t>
            </a:r>
            <a:r>
              <a:rPr lang="en-US" sz="1400" err="1"/>
              <a:t>korkeakoulutetut</a:t>
            </a:r>
            <a:r>
              <a:rPr lang="en-US" sz="1400"/>
              <a:t> (n=1003)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0.16034596349388786"/>
          <c:w val="0.6986673228346455"/>
          <c:h val="0.668171138700785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Taul1!$K$64</c:f>
              <c:strCache>
                <c:ptCount val="1"/>
                <c:pt idx="0">
                  <c:v>Erittäin tärkeänä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18"/>
                <c:pt idx="0">
                  <c:v>Hyvinvointiyhteiskunta säilyy</c:v>
                </c:pt>
                <c:pt idx="1">
                  <c:v>2023</c:v>
                </c:pt>
                <c:pt idx="2">
                  <c:v>2018</c:v>
                </c:pt>
                <c:pt idx="3">
                  <c:v>Ympäristön tila paranee</c:v>
                </c:pt>
                <c:pt idx="4">
                  <c:v>2023</c:v>
                </c:pt>
                <c:pt idx="5">
                  <c:v>2018</c:v>
                </c:pt>
                <c:pt idx="6">
                  <c:v>Sukupuolten välinen tasa-arvo paranee</c:v>
                </c:pt>
                <c:pt idx="7">
                  <c:v>2023</c:v>
                </c:pt>
                <c:pt idx="8">
                  <c:v>2018</c:v>
                </c:pt>
                <c:pt idx="9">
                  <c:v>Eriarvoisuus vähentyy</c:v>
                </c:pt>
                <c:pt idx="10">
                  <c:v>2023</c:v>
                </c:pt>
                <c:pt idx="11">
                  <c:v>2018</c:v>
                </c:pt>
                <c:pt idx="12">
                  <c:v>Suomi jatkaa EU:n jäsenenä</c:v>
                </c:pt>
                <c:pt idx="13">
                  <c:v>2023</c:v>
                </c:pt>
                <c:pt idx="14">
                  <c:v>2018</c:v>
                </c:pt>
                <c:pt idx="15">
                  <c:v>Ihmisillä on enemmän vapaa-aikaa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Taul1!$K$65:$K$103</c:f>
              <c:numCache>
                <c:formatCode>0%</c:formatCode>
                <c:ptCount val="18"/>
                <c:pt idx="1">
                  <c:v>0.65160642570281124</c:v>
                </c:pt>
                <c:pt idx="2">
                  <c:v>0.72612541105997142</c:v>
                </c:pt>
                <c:pt idx="4">
                  <c:v>0.58190954773869352</c:v>
                </c:pt>
                <c:pt idx="5">
                  <c:v>0.66512568583970855</c:v>
                </c:pt>
                <c:pt idx="7">
                  <c:v>0.52710843373493976</c:v>
                </c:pt>
                <c:pt idx="8">
                  <c:v>0.56415214721756923</c:v>
                </c:pt>
                <c:pt idx="10">
                  <c:v>0.5230923694779116</c:v>
                </c:pt>
                <c:pt idx="11">
                  <c:v>0.54920708772442628</c:v>
                </c:pt>
                <c:pt idx="13">
                  <c:v>0.43875502008032125</c:v>
                </c:pt>
                <c:pt idx="14">
                  <c:v>0.3213296834378353</c:v>
                </c:pt>
                <c:pt idx="16">
                  <c:v>0.40904522613065331</c:v>
                </c:pt>
                <c:pt idx="17">
                  <c:v>0.24852701459587889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AE0-4565-819C-F68DC76253C6}"/>
            </c:ext>
          </c:extLst>
        </c:ser>
        <c:ser>
          <c:idx val="2"/>
          <c:order val="1"/>
          <c:tx>
            <c:strRef>
              <c:f>Taul1!$L$64</c:f>
              <c:strCache>
                <c:ptCount val="1"/>
                <c:pt idx="0">
                  <c:v>Jokseenkin tärkeänä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18"/>
                <c:pt idx="0">
                  <c:v>Hyvinvointiyhteiskunta säilyy</c:v>
                </c:pt>
                <c:pt idx="1">
                  <c:v>2023</c:v>
                </c:pt>
                <c:pt idx="2">
                  <c:v>2018</c:v>
                </c:pt>
                <c:pt idx="3">
                  <c:v>Ympäristön tila paranee</c:v>
                </c:pt>
                <c:pt idx="4">
                  <c:v>2023</c:v>
                </c:pt>
                <c:pt idx="5">
                  <c:v>2018</c:v>
                </c:pt>
                <c:pt idx="6">
                  <c:v>Sukupuolten välinen tasa-arvo paranee</c:v>
                </c:pt>
                <c:pt idx="7">
                  <c:v>2023</c:v>
                </c:pt>
                <c:pt idx="8">
                  <c:v>2018</c:v>
                </c:pt>
                <c:pt idx="9">
                  <c:v>Eriarvoisuus vähentyy</c:v>
                </c:pt>
                <c:pt idx="10">
                  <c:v>2023</c:v>
                </c:pt>
                <c:pt idx="11">
                  <c:v>2018</c:v>
                </c:pt>
                <c:pt idx="12">
                  <c:v>Suomi jatkaa EU:n jäsenenä</c:v>
                </c:pt>
                <c:pt idx="13">
                  <c:v>2023</c:v>
                </c:pt>
                <c:pt idx="14">
                  <c:v>2018</c:v>
                </c:pt>
                <c:pt idx="15">
                  <c:v>Ihmisillä on enemmän vapaa-aikaa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Taul1!$L$65:$L$103</c:f>
              <c:numCache>
                <c:formatCode>0%</c:formatCode>
                <c:ptCount val="18"/>
                <c:pt idx="1">
                  <c:v>0.24196787148594379</c:v>
                </c:pt>
                <c:pt idx="2">
                  <c:v>0.2167315333983523</c:v>
                </c:pt>
                <c:pt idx="4">
                  <c:v>0.29246231155778896</c:v>
                </c:pt>
                <c:pt idx="5">
                  <c:v>0.26243812316568765</c:v>
                </c:pt>
                <c:pt idx="7">
                  <c:v>0.27510040160642574</c:v>
                </c:pt>
                <c:pt idx="8">
                  <c:v>0.28119010377543652</c:v>
                </c:pt>
                <c:pt idx="10">
                  <c:v>0.29819277108433734</c:v>
                </c:pt>
                <c:pt idx="11">
                  <c:v>0.31052752089733343</c:v>
                </c:pt>
                <c:pt idx="13">
                  <c:v>0.30421686746987953</c:v>
                </c:pt>
                <c:pt idx="14">
                  <c:v>0.39438840443396694</c:v>
                </c:pt>
                <c:pt idx="16">
                  <c:v>0.3778894472361809</c:v>
                </c:pt>
                <c:pt idx="17">
                  <c:v>0.4566624714585511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AE0-4565-819C-F68DC76253C6}"/>
            </c:ext>
          </c:extLst>
        </c:ser>
        <c:ser>
          <c:idx val="4"/>
          <c:order val="2"/>
          <c:tx>
            <c:strRef>
              <c:f>Taul1!$M$64</c:f>
              <c:strCache>
                <c:ptCount val="1"/>
                <c:pt idx="0">
                  <c:v>Vain vähän tärkeänä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18"/>
                <c:pt idx="0">
                  <c:v>Hyvinvointiyhteiskunta säilyy</c:v>
                </c:pt>
                <c:pt idx="1">
                  <c:v>2023</c:v>
                </c:pt>
                <c:pt idx="2">
                  <c:v>2018</c:v>
                </c:pt>
                <c:pt idx="3">
                  <c:v>Ympäristön tila paranee</c:v>
                </c:pt>
                <c:pt idx="4">
                  <c:v>2023</c:v>
                </c:pt>
                <c:pt idx="5">
                  <c:v>2018</c:v>
                </c:pt>
                <c:pt idx="6">
                  <c:v>Sukupuolten välinen tasa-arvo paranee</c:v>
                </c:pt>
                <c:pt idx="7">
                  <c:v>2023</c:v>
                </c:pt>
                <c:pt idx="8">
                  <c:v>2018</c:v>
                </c:pt>
                <c:pt idx="9">
                  <c:v>Eriarvoisuus vähentyy</c:v>
                </c:pt>
                <c:pt idx="10">
                  <c:v>2023</c:v>
                </c:pt>
                <c:pt idx="11">
                  <c:v>2018</c:v>
                </c:pt>
                <c:pt idx="12">
                  <c:v>Suomi jatkaa EU:n jäsenenä</c:v>
                </c:pt>
                <c:pt idx="13">
                  <c:v>2023</c:v>
                </c:pt>
                <c:pt idx="14">
                  <c:v>2018</c:v>
                </c:pt>
                <c:pt idx="15">
                  <c:v>Ihmisillä on enemmän vapaa-aikaa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Taul1!$M$65:$M$103</c:f>
              <c:numCache>
                <c:formatCode>0%</c:formatCode>
                <c:ptCount val="18"/>
                <c:pt idx="1">
                  <c:v>7.8313253012048195E-2</c:v>
                </c:pt>
                <c:pt idx="2">
                  <c:v>4.4271323171662977E-2</c:v>
                </c:pt>
                <c:pt idx="4">
                  <c:v>8.9447236180904527E-2</c:v>
                </c:pt>
                <c:pt idx="5">
                  <c:v>4.8054648792719479E-2</c:v>
                </c:pt>
                <c:pt idx="7">
                  <c:v>0.11947791164658635</c:v>
                </c:pt>
                <c:pt idx="8">
                  <c:v>0.11598857134321347</c:v>
                </c:pt>
                <c:pt idx="10">
                  <c:v>0.11746987951807229</c:v>
                </c:pt>
                <c:pt idx="11">
                  <c:v>9.2966336350304532E-2</c:v>
                </c:pt>
                <c:pt idx="13">
                  <c:v>0.1144578313253012</c:v>
                </c:pt>
                <c:pt idx="14">
                  <c:v>0.11379660789562641</c:v>
                </c:pt>
                <c:pt idx="16">
                  <c:v>0.15175879396984926</c:v>
                </c:pt>
                <c:pt idx="17">
                  <c:v>0.21854231712339639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AE0-4565-819C-F68DC76253C6}"/>
            </c:ext>
          </c:extLst>
        </c:ser>
        <c:ser>
          <c:idx val="6"/>
          <c:order val="3"/>
          <c:tx>
            <c:strRef>
              <c:f>Taul1!$N$64</c:f>
              <c:strCache>
                <c:ptCount val="1"/>
                <c:pt idx="0">
                  <c:v>Ei lainkaan tärkeänä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7-4B22-A413-4380C891B74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7-4B22-A413-4380C891B74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18"/>
                <c:pt idx="0">
                  <c:v>Hyvinvointiyhteiskunta säilyy</c:v>
                </c:pt>
                <c:pt idx="1">
                  <c:v>2023</c:v>
                </c:pt>
                <c:pt idx="2">
                  <c:v>2018</c:v>
                </c:pt>
                <c:pt idx="3">
                  <c:v>Ympäristön tila paranee</c:v>
                </c:pt>
                <c:pt idx="4">
                  <c:v>2023</c:v>
                </c:pt>
                <c:pt idx="5">
                  <c:v>2018</c:v>
                </c:pt>
                <c:pt idx="6">
                  <c:v>Sukupuolten välinen tasa-arvo paranee</c:v>
                </c:pt>
                <c:pt idx="7">
                  <c:v>2023</c:v>
                </c:pt>
                <c:pt idx="8">
                  <c:v>2018</c:v>
                </c:pt>
                <c:pt idx="9">
                  <c:v>Eriarvoisuus vähentyy</c:v>
                </c:pt>
                <c:pt idx="10">
                  <c:v>2023</c:v>
                </c:pt>
                <c:pt idx="11">
                  <c:v>2018</c:v>
                </c:pt>
                <c:pt idx="12">
                  <c:v>Suomi jatkaa EU:n jäsenenä</c:v>
                </c:pt>
                <c:pt idx="13">
                  <c:v>2023</c:v>
                </c:pt>
                <c:pt idx="14">
                  <c:v>2018</c:v>
                </c:pt>
                <c:pt idx="15">
                  <c:v>Ihmisillä on enemmän vapaa-aikaa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Taul1!$N$65:$N$103</c:f>
              <c:numCache>
                <c:formatCode>0%</c:formatCode>
                <c:ptCount val="18"/>
                <c:pt idx="1">
                  <c:v>1.5060240963855423E-2</c:v>
                </c:pt>
                <c:pt idx="2">
                  <c:v>5.583832602823178E-3</c:v>
                </c:pt>
                <c:pt idx="4">
                  <c:v>2.2110552763819097E-2</c:v>
                </c:pt>
                <c:pt idx="5">
                  <c:v>1.5685545035865955E-2</c:v>
                </c:pt>
                <c:pt idx="7">
                  <c:v>4.5180722891566272E-2</c:v>
                </c:pt>
                <c:pt idx="8">
                  <c:v>3.0517865423646564E-2</c:v>
                </c:pt>
                <c:pt idx="10">
                  <c:v>3.6144578313253017E-2</c:v>
                </c:pt>
                <c:pt idx="11">
                  <c:v>3.2723255493555543E-2</c:v>
                </c:pt>
                <c:pt idx="13">
                  <c:v>5.0200803212851412E-2</c:v>
                </c:pt>
                <c:pt idx="14">
                  <c:v>6.5029837777843102E-2</c:v>
                </c:pt>
                <c:pt idx="16">
                  <c:v>3.015075376884422E-2</c:v>
                </c:pt>
                <c:pt idx="17">
                  <c:v>4.3799692061940586E-2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AE0-4565-819C-F68DC76253C6}"/>
            </c:ext>
          </c:extLst>
        </c:ser>
        <c:ser>
          <c:idx val="7"/>
          <c:order val="4"/>
          <c:tx>
            <c:strRef>
              <c:f>Taul1!$O$64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F7-4B22-A413-4380C891B74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7-4B22-A413-4380C891B74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7-4B22-A413-4380C891B74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7-4B22-A413-4380C891B74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7-4B22-A413-4380C891B74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7-4B22-A413-4380C891B74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18"/>
                <c:pt idx="0">
                  <c:v>Hyvinvointiyhteiskunta säilyy</c:v>
                </c:pt>
                <c:pt idx="1">
                  <c:v>2023</c:v>
                </c:pt>
                <c:pt idx="2">
                  <c:v>2018</c:v>
                </c:pt>
                <c:pt idx="3">
                  <c:v>Ympäristön tila paranee</c:v>
                </c:pt>
                <c:pt idx="4">
                  <c:v>2023</c:v>
                </c:pt>
                <c:pt idx="5">
                  <c:v>2018</c:v>
                </c:pt>
                <c:pt idx="6">
                  <c:v>Sukupuolten välinen tasa-arvo paranee</c:v>
                </c:pt>
                <c:pt idx="7">
                  <c:v>2023</c:v>
                </c:pt>
                <c:pt idx="8">
                  <c:v>2018</c:v>
                </c:pt>
                <c:pt idx="9">
                  <c:v>Eriarvoisuus vähentyy</c:v>
                </c:pt>
                <c:pt idx="10">
                  <c:v>2023</c:v>
                </c:pt>
                <c:pt idx="11">
                  <c:v>2018</c:v>
                </c:pt>
                <c:pt idx="12">
                  <c:v>Suomi jatkaa EU:n jäsenenä</c:v>
                </c:pt>
                <c:pt idx="13">
                  <c:v>2023</c:v>
                </c:pt>
                <c:pt idx="14">
                  <c:v>2018</c:v>
                </c:pt>
                <c:pt idx="15">
                  <c:v>Ihmisillä on enemmän vapaa-aikaa</c:v>
                </c:pt>
                <c:pt idx="16">
                  <c:v>2023</c:v>
                </c:pt>
                <c:pt idx="17">
                  <c:v>2018</c:v>
                </c:pt>
              </c:strCache>
              <c:extLst/>
            </c:strRef>
          </c:cat>
          <c:val>
            <c:numRef>
              <c:f>Taul1!$O$65:$O$103</c:f>
              <c:numCache>
                <c:formatCode>0%</c:formatCode>
                <c:ptCount val="18"/>
                <c:pt idx="1">
                  <c:v>1.3052208835341365E-2</c:v>
                </c:pt>
                <c:pt idx="2">
                  <c:v>7.2878997671901079E-3</c:v>
                </c:pt>
                <c:pt idx="4">
                  <c:v>1.407035175879397E-2</c:v>
                </c:pt>
                <c:pt idx="5">
                  <c:v>8.6959971660183211E-3</c:v>
                </c:pt>
                <c:pt idx="7">
                  <c:v>3.313253012048193E-2</c:v>
                </c:pt>
                <c:pt idx="8">
                  <c:v>8.1513122401341339E-3</c:v>
                </c:pt>
                <c:pt idx="10">
                  <c:v>2.5100401606425706E-2</c:v>
                </c:pt>
                <c:pt idx="11">
                  <c:v>1.4575799534380216E-2</c:v>
                </c:pt>
                <c:pt idx="13">
                  <c:v>9.2369477911646597E-2</c:v>
                </c:pt>
                <c:pt idx="14">
                  <c:v>0.10545546645472823</c:v>
                </c:pt>
                <c:pt idx="16">
                  <c:v>3.1155778894472363E-2</c:v>
                </c:pt>
                <c:pt idx="17">
                  <c:v>3.2468504760232976E-2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AE0-4565-819C-F68DC7625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4878623348868587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/>
            </a:pPr>
            <a:r>
              <a:rPr lang="en-US" sz="1400"/>
              <a:t>Kuinka tärkeänä pidät seuraavia kehityskulkuja tulevaisuudessa Suomessa (seuraavan 10 vuoden aikana)?</a:t>
            </a:r>
          </a:p>
          <a:p>
            <a:pPr>
              <a:defRPr sz="1400" b="0"/>
            </a:pPr>
            <a:r>
              <a:rPr lang="en-US" sz="1400"/>
              <a:t>2023: 18-35-vuotiaat korkeakoulutetut (n=1002)</a:t>
            </a:r>
          </a:p>
          <a:p>
            <a:pPr>
              <a:defRPr sz="1400" b="0"/>
            </a:pPr>
            <a:r>
              <a:rPr lang="en-US" sz="1400"/>
              <a:t>2018: 18-35-vuotiaat korkeakoulutetut (n=1003)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9289681905000684"/>
          <c:y val="0.14666811470254174"/>
          <c:w val="0.56811068012537225"/>
          <c:h val="0.70902642212960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Taul1!$K$64</c:f>
              <c:strCache>
                <c:ptCount val="1"/>
                <c:pt idx="0">
                  <c:v>Erittäin tärkeänä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21"/>
                <c:pt idx="0">
                  <c:v>Suomi on entistä monikulttuurisempi</c:v>
                </c:pt>
                <c:pt idx="1">
                  <c:v>2023</c:v>
                </c:pt>
                <c:pt idx="2">
                  <c:v>2018</c:v>
                </c:pt>
                <c:pt idx="3">
                  <c:v>(Monet) ihmiset tinkivät vapaaehtoisesti aineellisesta elintasostaan  (2018)</c:v>
                </c:pt>
                <c:pt idx="4">
                  <c:v>2023</c:v>
                </c:pt>
                <c:pt idx="5">
                  <c:v>2018</c:v>
                </c:pt>
                <c:pt idx="6">
                  <c:v>Suomalaisten elintaso nousee</c:v>
                </c:pt>
                <c:pt idx="7">
                  <c:v>2023</c:v>
                </c:pt>
                <c:pt idx="8">
                  <c:v>2018</c:v>
                </c:pt>
                <c:pt idx="9">
                  <c:v>Suomi osallistuu nykyistä enemmän köyhien maiden tukemiseen</c:v>
                </c:pt>
                <c:pt idx="10">
                  <c:v>2023</c:v>
                </c:pt>
                <c:pt idx="11">
                  <c:v>2018</c:v>
                </c:pt>
                <c:pt idx="12">
                  <c:v>Teknologian rooli ihmisten elämässä vahvistuu</c:v>
                </c:pt>
                <c:pt idx="13">
                  <c:v>2023</c:v>
                </c:pt>
                <c:pt idx="14">
                  <c:v>2018</c:v>
                </c:pt>
                <c:pt idx="15">
                  <c:v>Verotus alenee</c:v>
                </c:pt>
                <c:pt idx="16">
                  <c:v>2023</c:v>
                </c:pt>
                <c:pt idx="17">
                  <c:v>2018</c:v>
                </c:pt>
                <c:pt idx="18">
                  <c:v>Yksilön vastuu itsestä lisääntyy</c:v>
                </c:pt>
                <c:pt idx="19">
                  <c:v>2023</c:v>
                </c:pt>
                <c:pt idx="20">
                  <c:v>2018</c:v>
                </c:pt>
              </c:strCache>
              <c:extLst/>
            </c:strRef>
          </c:cat>
          <c:val>
            <c:numRef>
              <c:f>Taul1!$K$65:$K$103</c:f>
              <c:numCache>
                <c:formatCode>0%</c:formatCode>
                <c:ptCount val="21"/>
                <c:pt idx="1">
                  <c:v>0.26004016064257029</c:v>
                </c:pt>
                <c:pt idx="2">
                  <c:v>0.15076910793329043</c:v>
                </c:pt>
                <c:pt idx="4">
                  <c:v>0.24623115577889448</c:v>
                </c:pt>
                <c:pt idx="5">
                  <c:v>0.17351018900681128</c:v>
                </c:pt>
                <c:pt idx="7">
                  <c:v>0.3125628140703518</c:v>
                </c:pt>
                <c:pt idx="8">
                  <c:v>0.24938680377475581</c:v>
                </c:pt>
                <c:pt idx="10">
                  <c:v>0.20682730923694778</c:v>
                </c:pt>
                <c:pt idx="11">
                  <c:v>0.14665924681556472</c:v>
                </c:pt>
                <c:pt idx="13">
                  <c:v>0.15947843530591777</c:v>
                </c:pt>
                <c:pt idx="14">
                  <c:v>0.14110855519399837</c:v>
                </c:pt>
                <c:pt idx="16">
                  <c:v>0.24048096192384771</c:v>
                </c:pt>
                <c:pt idx="17">
                  <c:v>0.17966537537239111</c:v>
                </c:pt>
                <c:pt idx="19">
                  <c:v>0.21943887775551102</c:v>
                </c:pt>
                <c:pt idx="20">
                  <c:v>0.22173499483540646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9D2-4A04-96B2-40064495A803}"/>
            </c:ext>
          </c:extLst>
        </c:ser>
        <c:ser>
          <c:idx val="2"/>
          <c:order val="1"/>
          <c:tx>
            <c:strRef>
              <c:f>Taul1!$L$64</c:f>
              <c:strCache>
                <c:ptCount val="1"/>
                <c:pt idx="0">
                  <c:v>Jokseenkin tärkeänä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21"/>
                <c:pt idx="0">
                  <c:v>Suomi on entistä monikulttuurisempi</c:v>
                </c:pt>
                <c:pt idx="1">
                  <c:v>2023</c:v>
                </c:pt>
                <c:pt idx="2">
                  <c:v>2018</c:v>
                </c:pt>
                <c:pt idx="3">
                  <c:v>(Monet) ihmiset tinkivät vapaaehtoisesti aineellisesta elintasostaan  (2018)</c:v>
                </c:pt>
                <c:pt idx="4">
                  <c:v>2023</c:v>
                </c:pt>
                <c:pt idx="5">
                  <c:v>2018</c:v>
                </c:pt>
                <c:pt idx="6">
                  <c:v>Suomalaisten elintaso nousee</c:v>
                </c:pt>
                <c:pt idx="7">
                  <c:v>2023</c:v>
                </c:pt>
                <c:pt idx="8">
                  <c:v>2018</c:v>
                </c:pt>
                <c:pt idx="9">
                  <c:v>Suomi osallistuu nykyistä enemmän köyhien maiden tukemiseen</c:v>
                </c:pt>
                <c:pt idx="10">
                  <c:v>2023</c:v>
                </c:pt>
                <c:pt idx="11">
                  <c:v>2018</c:v>
                </c:pt>
                <c:pt idx="12">
                  <c:v>Teknologian rooli ihmisten elämässä vahvistuu</c:v>
                </c:pt>
                <c:pt idx="13">
                  <c:v>2023</c:v>
                </c:pt>
                <c:pt idx="14">
                  <c:v>2018</c:v>
                </c:pt>
                <c:pt idx="15">
                  <c:v>Verotus alenee</c:v>
                </c:pt>
                <c:pt idx="16">
                  <c:v>2023</c:v>
                </c:pt>
                <c:pt idx="17">
                  <c:v>2018</c:v>
                </c:pt>
                <c:pt idx="18">
                  <c:v>Yksilön vastuu itsestä lisääntyy</c:v>
                </c:pt>
                <c:pt idx="19">
                  <c:v>2023</c:v>
                </c:pt>
                <c:pt idx="20">
                  <c:v>2018</c:v>
                </c:pt>
              </c:strCache>
              <c:extLst/>
            </c:strRef>
          </c:cat>
          <c:val>
            <c:numRef>
              <c:f>Taul1!$L$65:$L$103</c:f>
              <c:numCache>
                <c:formatCode>0%</c:formatCode>
                <c:ptCount val="21"/>
                <c:pt idx="1">
                  <c:v>0.27008032128514059</c:v>
                </c:pt>
                <c:pt idx="2">
                  <c:v>0.33421585934563547</c:v>
                </c:pt>
                <c:pt idx="4">
                  <c:v>0.35678391959799</c:v>
                </c:pt>
                <c:pt idx="5">
                  <c:v>0.36032587113643549</c:v>
                </c:pt>
                <c:pt idx="7">
                  <c:v>0.37587939698492462</c:v>
                </c:pt>
                <c:pt idx="8">
                  <c:v>0.47961045226680987</c:v>
                </c:pt>
                <c:pt idx="10">
                  <c:v>0.29919678714859443</c:v>
                </c:pt>
                <c:pt idx="11">
                  <c:v>0.35440885357289587</c:v>
                </c:pt>
                <c:pt idx="13">
                  <c:v>0.2678034102306921</c:v>
                </c:pt>
                <c:pt idx="14">
                  <c:v>0.37268204271859962</c:v>
                </c:pt>
                <c:pt idx="16">
                  <c:v>0.26052104208416832</c:v>
                </c:pt>
                <c:pt idx="17">
                  <c:v>0.29324613852334785</c:v>
                </c:pt>
                <c:pt idx="19">
                  <c:v>0.29959919839679361</c:v>
                </c:pt>
                <c:pt idx="20">
                  <c:v>0.38281519306423911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9D2-4A04-96B2-40064495A803}"/>
            </c:ext>
          </c:extLst>
        </c:ser>
        <c:ser>
          <c:idx val="4"/>
          <c:order val="2"/>
          <c:tx>
            <c:strRef>
              <c:f>Taul1!$M$64</c:f>
              <c:strCache>
                <c:ptCount val="1"/>
                <c:pt idx="0">
                  <c:v>Vain vähän tärkeänä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21"/>
                <c:pt idx="0">
                  <c:v>Suomi on entistä monikulttuurisempi</c:v>
                </c:pt>
                <c:pt idx="1">
                  <c:v>2023</c:v>
                </c:pt>
                <c:pt idx="2">
                  <c:v>2018</c:v>
                </c:pt>
                <c:pt idx="3">
                  <c:v>(Monet) ihmiset tinkivät vapaaehtoisesti aineellisesta elintasostaan  (2018)</c:v>
                </c:pt>
                <c:pt idx="4">
                  <c:v>2023</c:v>
                </c:pt>
                <c:pt idx="5">
                  <c:v>2018</c:v>
                </c:pt>
                <c:pt idx="6">
                  <c:v>Suomalaisten elintaso nousee</c:v>
                </c:pt>
                <c:pt idx="7">
                  <c:v>2023</c:v>
                </c:pt>
                <c:pt idx="8">
                  <c:v>2018</c:v>
                </c:pt>
                <c:pt idx="9">
                  <c:v>Suomi osallistuu nykyistä enemmän köyhien maiden tukemiseen</c:v>
                </c:pt>
                <c:pt idx="10">
                  <c:v>2023</c:v>
                </c:pt>
                <c:pt idx="11">
                  <c:v>2018</c:v>
                </c:pt>
                <c:pt idx="12">
                  <c:v>Teknologian rooli ihmisten elämässä vahvistuu</c:v>
                </c:pt>
                <c:pt idx="13">
                  <c:v>2023</c:v>
                </c:pt>
                <c:pt idx="14">
                  <c:v>2018</c:v>
                </c:pt>
                <c:pt idx="15">
                  <c:v>Verotus alenee</c:v>
                </c:pt>
                <c:pt idx="16">
                  <c:v>2023</c:v>
                </c:pt>
                <c:pt idx="17">
                  <c:v>2018</c:v>
                </c:pt>
                <c:pt idx="18">
                  <c:v>Yksilön vastuu itsestä lisääntyy</c:v>
                </c:pt>
                <c:pt idx="19">
                  <c:v>2023</c:v>
                </c:pt>
                <c:pt idx="20">
                  <c:v>2018</c:v>
                </c:pt>
              </c:strCache>
              <c:extLst/>
            </c:strRef>
          </c:cat>
          <c:val>
            <c:numRef>
              <c:f>Taul1!$M$65:$M$103</c:f>
              <c:numCache>
                <c:formatCode>0%</c:formatCode>
                <c:ptCount val="21"/>
                <c:pt idx="1">
                  <c:v>0.26004016064257029</c:v>
                </c:pt>
                <c:pt idx="2">
                  <c:v>0.28806933383050887</c:v>
                </c:pt>
                <c:pt idx="4">
                  <c:v>0.22613065326633167</c:v>
                </c:pt>
                <c:pt idx="5">
                  <c:v>0.27831376687042303</c:v>
                </c:pt>
                <c:pt idx="7">
                  <c:v>0.21105527638190957</c:v>
                </c:pt>
                <c:pt idx="8">
                  <c:v>0.21511855777552988</c:v>
                </c:pt>
                <c:pt idx="10">
                  <c:v>0.2289156626506024</c:v>
                </c:pt>
                <c:pt idx="11">
                  <c:v>0.27597386995041412</c:v>
                </c:pt>
                <c:pt idx="13">
                  <c:v>0.32698094282848544</c:v>
                </c:pt>
                <c:pt idx="14">
                  <c:v>0.32474486075293296</c:v>
                </c:pt>
                <c:pt idx="16">
                  <c:v>0.23446893787575149</c:v>
                </c:pt>
                <c:pt idx="17">
                  <c:v>0.30255414520284019</c:v>
                </c:pt>
                <c:pt idx="19">
                  <c:v>0.24549098196392788</c:v>
                </c:pt>
                <c:pt idx="20">
                  <c:v>0.23986989600075306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9D2-4A04-96B2-40064495A803}"/>
            </c:ext>
          </c:extLst>
        </c:ser>
        <c:ser>
          <c:idx val="6"/>
          <c:order val="3"/>
          <c:tx>
            <c:strRef>
              <c:f>Taul1!$N$64</c:f>
              <c:strCache>
                <c:ptCount val="1"/>
                <c:pt idx="0">
                  <c:v>Ei lainkaan tärkeänä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21"/>
                <c:pt idx="0">
                  <c:v>Suomi on entistä monikulttuurisempi</c:v>
                </c:pt>
                <c:pt idx="1">
                  <c:v>2023</c:v>
                </c:pt>
                <c:pt idx="2">
                  <c:v>2018</c:v>
                </c:pt>
                <c:pt idx="3">
                  <c:v>(Monet) ihmiset tinkivät vapaaehtoisesti aineellisesta elintasostaan  (2018)</c:v>
                </c:pt>
                <c:pt idx="4">
                  <c:v>2023</c:v>
                </c:pt>
                <c:pt idx="5">
                  <c:v>2018</c:v>
                </c:pt>
                <c:pt idx="6">
                  <c:v>Suomalaisten elintaso nousee</c:v>
                </c:pt>
                <c:pt idx="7">
                  <c:v>2023</c:v>
                </c:pt>
                <c:pt idx="8">
                  <c:v>2018</c:v>
                </c:pt>
                <c:pt idx="9">
                  <c:v>Suomi osallistuu nykyistä enemmän köyhien maiden tukemiseen</c:v>
                </c:pt>
                <c:pt idx="10">
                  <c:v>2023</c:v>
                </c:pt>
                <c:pt idx="11">
                  <c:v>2018</c:v>
                </c:pt>
                <c:pt idx="12">
                  <c:v>Teknologian rooli ihmisten elämässä vahvistuu</c:v>
                </c:pt>
                <c:pt idx="13">
                  <c:v>2023</c:v>
                </c:pt>
                <c:pt idx="14">
                  <c:v>2018</c:v>
                </c:pt>
                <c:pt idx="15">
                  <c:v>Verotus alenee</c:v>
                </c:pt>
                <c:pt idx="16">
                  <c:v>2023</c:v>
                </c:pt>
                <c:pt idx="17">
                  <c:v>2018</c:v>
                </c:pt>
                <c:pt idx="18">
                  <c:v>Yksilön vastuu itsestä lisääntyy</c:v>
                </c:pt>
                <c:pt idx="19">
                  <c:v>2023</c:v>
                </c:pt>
                <c:pt idx="20">
                  <c:v>2018</c:v>
                </c:pt>
              </c:strCache>
              <c:extLst/>
            </c:strRef>
          </c:cat>
          <c:val>
            <c:numRef>
              <c:f>Taul1!$N$65:$N$103</c:f>
              <c:numCache>
                <c:formatCode>0%</c:formatCode>
                <c:ptCount val="21"/>
                <c:pt idx="1">
                  <c:v>0.14959839357429722</c:v>
                </c:pt>
                <c:pt idx="2">
                  <c:v>0.18706132398610861</c:v>
                </c:pt>
                <c:pt idx="4">
                  <c:v>8.6432160804020108E-2</c:v>
                </c:pt>
                <c:pt idx="5">
                  <c:v>9.6500122418176917E-2</c:v>
                </c:pt>
                <c:pt idx="7">
                  <c:v>5.6281407035175882E-2</c:v>
                </c:pt>
                <c:pt idx="8">
                  <c:v>3.6377539786223691E-2</c:v>
                </c:pt>
                <c:pt idx="10">
                  <c:v>0.17771084337349399</c:v>
                </c:pt>
                <c:pt idx="11">
                  <c:v>0.17122908018100549</c:v>
                </c:pt>
                <c:pt idx="13">
                  <c:v>0.17853560682046138</c:v>
                </c:pt>
                <c:pt idx="14">
                  <c:v>0.12354341599521085</c:v>
                </c:pt>
                <c:pt idx="16">
                  <c:v>0.17535070140280562</c:v>
                </c:pt>
                <c:pt idx="17">
                  <c:v>0.14722258654691775</c:v>
                </c:pt>
                <c:pt idx="19">
                  <c:v>0.14028056112224449</c:v>
                </c:pt>
                <c:pt idx="20">
                  <c:v>8.6522152475078037E-2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69D2-4A04-96B2-40064495A803}"/>
            </c:ext>
          </c:extLst>
        </c:ser>
        <c:ser>
          <c:idx val="7"/>
          <c:order val="4"/>
          <c:tx>
            <c:strRef>
              <c:f>Taul1!$O$64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Taul1!$J$65:$J$103</c:f>
              <c:strCache>
                <c:ptCount val="21"/>
                <c:pt idx="0">
                  <c:v>Suomi on entistä monikulttuurisempi</c:v>
                </c:pt>
                <c:pt idx="1">
                  <c:v>2023</c:v>
                </c:pt>
                <c:pt idx="2">
                  <c:v>2018</c:v>
                </c:pt>
                <c:pt idx="3">
                  <c:v>(Monet) ihmiset tinkivät vapaaehtoisesti aineellisesta elintasostaan  (2018)</c:v>
                </c:pt>
                <c:pt idx="4">
                  <c:v>2023</c:v>
                </c:pt>
                <c:pt idx="5">
                  <c:v>2018</c:v>
                </c:pt>
                <c:pt idx="6">
                  <c:v>Suomalaisten elintaso nousee</c:v>
                </c:pt>
                <c:pt idx="7">
                  <c:v>2023</c:v>
                </c:pt>
                <c:pt idx="8">
                  <c:v>2018</c:v>
                </c:pt>
                <c:pt idx="9">
                  <c:v>Suomi osallistuu nykyistä enemmän köyhien maiden tukemiseen</c:v>
                </c:pt>
                <c:pt idx="10">
                  <c:v>2023</c:v>
                </c:pt>
                <c:pt idx="11">
                  <c:v>2018</c:v>
                </c:pt>
                <c:pt idx="12">
                  <c:v>Teknologian rooli ihmisten elämässä vahvistuu</c:v>
                </c:pt>
                <c:pt idx="13">
                  <c:v>2023</c:v>
                </c:pt>
                <c:pt idx="14">
                  <c:v>2018</c:v>
                </c:pt>
                <c:pt idx="15">
                  <c:v>Verotus alenee</c:v>
                </c:pt>
                <c:pt idx="16">
                  <c:v>2023</c:v>
                </c:pt>
                <c:pt idx="17">
                  <c:v>2018</c:v>
                </c:pt>
                <c:pt idx="18">
                  <c:v>Yksilön vastuu itsestä lisääntyy</c:v>
                </c:pt>
                <c:pt idx="19">
                  <c:v>2023</c:v>
                </c:pt>
                <c:pt idx="20">
                  <c:v>2018</c:v>
                </c:pt>
              </c:strCache>
              <c:extLst/>
            </c:strRef>
          </c:cat>
          <c:val>
            <c:numRef>
              <c:f>Taul1!$O$65:$O$103</c:f>
              <c:numCache>
                <c:formatCode>0%</c:formatCode>
                <c:ptCount val="21"/>
                <c:pt idx="1">
                  <c:v>6.0240963855421686E-2</c:v>
                </c:pt>
                <c:pt idx="2">
                  <c:v>3.9884374904456718E-2</c:v>
                </c:pt>
                <c:pt idx="4">
                  <c:v>8.4422110552763829E-2</c:v>
                </c:pt>
                <c:pt idx="5">
                  <c:v>9.1350050568153388E-2</c:v>
                </c:pt>
                <c:pt idx="7">
                  <c:v>4.4221105527638194E-2</c:v>
                </c:pt>
                <c:pt idx="8">
                  <c:v>1.9506646396680573E-2</c:v>
                </c:pt>
                <c:pt idx="10">
                  <c:v>8.7349397590361449E-2</c:v>
                </c:pt>
                <c:pt idx="11">
                  <c:v>5.1728949480119718E-2</c:v>
                </c:pt>
                <c:pt idx="13">
                  <c:v>6.720160481444333E-2</c:v>
                </c:pt>
                <c:pt idx="14">
                  <c:v>3.7921125339258142E-2</c:v>
                </c:pt>
                <c:pt idx="16">
                  <c:v>8.917835671342686E-2</c:v>
                </c:pt>
                <c:pt idx="17">
                  <c:v>7.7311754354503104E-2</c:v>
                </c:pt>
                <c:pt idx="19">
                  <c:v>9.5190380761523044E-2</c:v>
                </c:pt>
                <c:pt idx="20">
                  <c:v>6.9057763624523261E-2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69D2-4A04-96B2-40064495A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440475392822252"/>
          <c:y val="0.86485042208801832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Mitä</a:t>
            </a:r>
            <a:r>
              <a:rPr lang="en-US"/>
              <a:t> </a:t>
            </a:r>
            <a:r>
              <a:rPr lang="en-US" err="1"/>
              <a:t>mieltä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</a:t>
            </a:r>
            <a:r>
              <a:rPr lang="en-US" err="1"/>
              <a:t>seuraavista</a:t>
            </a:r>
            <a:r>
              <a:rPr lang="en-US"/>
              <a:t> </a:t>
            </a:r>
            <a:r>
              <a:rPr lang="en-US" err="1"/>
              <a:t>omaa</a:t>
            </a:r>
            <a:r>
              <a:rPr lang="en-US"/>
              <a:t> </a:t>
            </a:r>
            <a:r>
              <a:rPr lang="en-US" err="1"/>
              <a:t>työelämääsi</a:t>
            </a:r>
            <a:r>
              <a:rPr lang="en-US"/>
              <a:t> </a:t>
            </a:r>
            <a:r>
              <a:rPr lang="en-US" err="1"/>
              <a:t>kuvaavista</a:t>
            </a:r>
            <a:r>
              <a:rPr lang="en-US"/>
              <a:t> </a:t>
            </a:r>
            <a:r>
              <a:rPr lang="en-US" err="1"/>
              <a:t>väittämistä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en-US" sz="1600" b="0" i="0" u="none" strike="noStrike" baseline="0">
                <a:effectLst/>
              </a:rPr>
              <a:t>18-35-vuotiaat </a:t>
            </a:r>
            <a:r>
              <a:rPr lang="en-US" sz="1600" b="0" i="0" u="none" strike="noStrike" baseline="0" err="1">
                <a:effectLst/>
              </a:rPr>
              <a:t>korkeakoulutetut</a:t>
            </a:r>
            <a:r>
              <a:rPr lang="en-US" sz="1600" b="0" i="0" u="none" strike="noStrike" baseline="0">
                <a:effectLst/>
              </a:rPr>
              <a:t> (n=1002)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8064814814814811"/>
          <c:y val="9.311919430252481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243511227763194"/>
          <c:y val="0.11205342419542386"/>
          <c:w val="0.6535284521726451"/>
          <c:h val="0.694922929925502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 UUSI.xlsx]Kaikki kysymykset'!$L$9078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kysymykset'!$K$9079:$K$9086</c:f>
              <c:strCache>
                <c:ptCount val="8"/>
                <c:pt idx="0">
                  <c:v>Tulen vaihtamaan työurallani työpaikkaa useita kertoja</c:v>
                </c:pt>
                <c:pt idx="1">
                  <c:v>Ottaisin mieluummin tilapäistäkin työtä, kuin eläisin työttömyyskorvauksella, jos käteen jäävä tulo olisi yhtä suuri</c:v>
                </c:pt>
                <c:pt idx="2">
                  <c:v>Olen huolissani omasta jaksamisestani työelämässä</c:v>
                </c:pt>
                <c:pt idx="3">
                  <c:v>Olisin valmis vaihtamaan asuinkuntaa työpaikan saamiseksi</c:v>
                </c:pt>
                <c:pt idx="4">
                  <c:v>Olen huolissani siitä, onko minulla töitä tulevaisuudessa</c:v>
                </c:pt>
                <c:pt idx="5">
                  <c:v>Olen huolissani siitä, onko osaamiselleni kysyntää tulevaisuudessa</c:v>
                </c:pt>
                <c:pt idx="6">
                  <c:v>Suoritan uuden tutkinnon nykyisen lisäksi työllistyäkseni paremmin</c:v>
                </c:pt>
                <c:pt idx="7">
                  <c:v>Tulen vaihtamaan työurallani ammattia useita kertoja</c:v>
                </c:pt>
              </c:strCache>
            </c:strRef>
          </c:cat>
          <c:val>
            <c:numRef>
              <c:f>'[Vertailuryhmät UUSI.xlsx]Kaikki kysymykset'!$L$9079:$L$9086</c:f>
              <c:numCache>
                <c:formatCode>0%</c:formatCode>
                <c:ptCount val="8"/>
                <c:pt idx="0">
                  <c:v>0.23293172690763053</c:v>
                </c:pt>
                <c:pt idx="1">
                  <c:v>0.27391742195367574</c:v>
                </c:pt>
                <c:pt idx="2">
                  <c:v>0.2337011033099298</c:v>
                </c:pt>
                <c:pt idx="3">
                  <c:v>0.21263791374122368</c:v>
                </c:pt>
                <c:pt idx="4">
                  <c:v>0.17771084337349399</c:v>
                </c:pt>
                <c:pt idx="5">
                  <c:v>0.17552657973921768</c:v>
                </c:pt>
                <c:pt idx="6">
                  <c:v>0.17386934673366836</c:v>
                </c:pt>
                <c:pt idx="7">
                  <c:v>9.0180360721442893E-2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A-4CFB-8CCD-C5DC6A68B01C}"/>
            </c:ext>
          </c:extLst>
        </c:ser>
        <c:ser>
          <c:idx val="2"/>
          <c:order val="1"/>
          <c:tx>
            <c:strRef>
              <c:f>'[Vertailuryhmät UUSI.xlsx]Kaikki kysymykset'!$M$9078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kysymykset'!$K$9079:$K$9086</c:f>
              <c:strCache>
                <c:ptCount val="8"/>
                <c:pt idx="0">
                  <c:v>Tulen vaihtamaan työurallani työpaikkaa useita kertoja</c:v>
                </c:pt>
                <c:pt idx="1">
                  <c:v>Ottaisin mieluummin tilapäistäkin työtä, kuin eläisin työttömyyskorvauksella, jos käteen jäävä tulo olisi yhtä suuri</c:v>
                </c:pt>
                <c:pt idx="2">
                  <c:v>Olen huolissani omasta jaksamisestani työelämässä</c:v>
                </c:pt>
                <c:pt idx="3">
                  <c:v>Olisin valmis vaihtamaan asuinkuntaa työpaikan saamiseksi</c:v>
                </c:pt>
                <c:pt idx="4">
                  <c:v>Olen huolissani siitä, onko minulla töitä tulevaisuudessa</c:v>
                </c:pt>
                <c:pt idx="5">
                  <c:v>Olen huolissani siitä, onko osaamiselleni kysyntää tulevaisuudessa</c:v>
                </c:pt>
                <c:pt idx="6">
                  <c:v>Suoritan uuden tutkinnon nykyisen lisäksi työllistyäkseni paremmin</c:v>
                </c:pt>
                <c:pt idx="7">
                  <c:v>Tulen vaihtamaan työurallani ammattia useita kertoja</c:v>
                </c:pt>
              </c:strCache>
            </c:strRef>
          </c:cat>
          <c:val>
            <c:numRef>
              <c:f>'[Vertailuryhmät UUSI.xlsx]Kaikki kysymykset'!$M$9079:$M$9086</c:f>
              <c:numCache>
                <c:formatCode>0%</c:formatCode>
                <c:ptCount val="8"/>
                <c:pt idx="0">
                  <c:v>0.39257028112449799</c:v>
                </c:pt>
                <c:pt idx="1">
                  <c:v>0.33232628398791542</c:v>
                </c:pt>
                <c:pt idx="2">
                  <c:v>0.36308926780341022</c:v>
                </c:pt>
                <c:pt idx="3">
                  <c:v>0.37412236710130398</c:v>
                </c:pt>
                <c:pt idx="4">
                  <c:v>0.29919678714859443</c:v>
                </c:pt>
                <c:pt idx="5">
                  <c:v>0.28585757271815448</c:v>
                </c:pt>
                <c:pt idx="6">
                  <c:v>0.26331658291457288</c:v>
                </c:pt>
                <c:pt idx="7">
                  <c:v>0.28456913827655311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A-4CFB-8CCD-C5DC6A68B01C}"/>
            </c:ext>
          </c:extLst>
        </c:ser>
        <c:ser>
          <c:idx val="4"/>
          <c:order val="2"/>
          <c:tx>
            <c:strRef>
              <c:f>'[Vertailuryhmät UUSI.xlsx]Kaikki kysymykset'!$N$9078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kysymykset'!$K$9079:$K$9086</c:f>
              <c:strCache>
                <c:ptCount val="8"/>
                <c:pt idx="0">
                  <c:v>Tulen vaihtamaan työurallani työpaikkaa useita kertoja</c:v>
                </c:pt>
                <c:pt idx="1">
                  <c:v>Ottaisin mieluummin tilapäistäkin työtä, kuin eläisin työttömyyskorvauksella, jos käteen jäävä tulo olisi yhtä suuri</c:v>
                </c:pt>
                <c:pt idx="2">
                  <c:v>Olen huolissani omasta jaksamisestani työelämässä</c:v>
                </c:pt>
                <c:pt idx="3">
                  <c:v>Olisin valmis vaihtamaan asuinkuntaa työpaikan saamiseksi</c:v>
                </c:pt>
                <c:pt idx="4">
                  <c:v>Olen huolissani siitä, onko minulla töitä tulevaisuudessa</c:v>
                </c:pt>
                <c:pt idx="5">
                  <c:v>Olen huolissani siitä, onko osaamiselleni kysyntää tulevaisuudessa</c:v>
                </c:pt>
                <c:pt idx="6">
                  <c:v>Suoritan uuden tutkinnon nykyisen lisäksi työllistyäkseni paremmin</c:v>
                </c:pt>
                <c:pt idx="7">
                  <c:v>Tulen vaihtamaan työurallani ammattia useita kertoja</c:v>
                </c:pt>
              </c:strCache>
            </c:strRef>
          </c:cat>
          <c:val>
            <c:numRef>
              <c:f>'[Vertailuryhmät UUSI.xlsx]Kaikki kysymykset'!$N$9079:$N$9086</c:f>
              <c:numCache>
                <c:formatCode>0%</c:formatCode>
                <c:ptCount val="8"/>
                <c:pt idx="0">
                  <c:v>0.21084337349397589</c:v>
                </c:pt>
                <c:pt idx="1">
                  <c:v>0.19838872104733132</c:v>
                </c:pt>
                <c:pt idx="2">
                  <c:v>0.28084252758274825</c:v>
                </c:pt>
                <c:pt idx="3">
                  <c:v>0.25275827482447338</c:v>
                </c:pt>
                <c:pt idx="4">
                  <c:v>0.26606425702811243</c:v>
                </c:pt>
                <c:pt idx="5">
                  <c:v>0.25777331995987968</c:v>
                </c:pt>
                <c:pt idx="6">
                  <c:v>0.26030150753768849</c:v>
                </c:pt>
                <c:pt idx="7">
                  <c:v>0.33967935871743488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CA-4CFB-8CCD-C5DC6A68B01C}"/>
            </c:ext>
          </c:extLst>
        </c:ser>
        <c:ser>
          <c:idx val="6"/>
          <c:order val="3"/>
          <c:tx>
            <c:strRef>
              <c:f>'[Vertailuryhmät UUSI.xlsx]Kaikki kysymykset'!$O$9078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kysymykset'!$K$9079:$K$9086</c:f>
              <c:strCache>
                <c:ptCount val="8"/>
                <c:pt idx="0">
                  <c:v>Tulen vaihtamaan työurallani työpaikkaa useita kertoja</c:v>
                </c:pt>
                <c:pt idx="1">
                  <c:v>Ottaisin mieluummin tilapäistäkin työtä, kuin eläisin työttömyyskorvauksella, jos käteen jäävä tulo olisi yhtä suuri</c:v>
                </c:pt>
                <c:pt idx="2">
                  <c:v>Olen huolissani omasta jaksamisestani työelämässä</c:v>
                </c:pt>
                <c:pt idx="3">
                  <c:v>Olisin valmis vaihtamaan asuinkuntaa työpaikan saamiseksi</c:v>
                </c:pt>
                <c:pt idx="4">
                  <c:v>Olen huolissani siitä, onko minulla töitä tulevaisuudessa</c:v>
                </c:pt>
                <c:pt idx="5">
                  <c:v>Olen huolissani siitä, onko osaamiselleni kysyntää tulevaisuudessa</c:v>
                </c:pt>
                <c:pt idx="6">
                  <c:v>Suoritan uuden tutkinnon nykyisen lisäksi työllistyäkseni paremmin</c:v>
                </c:pt>
                <c:pt idx="7">
                  <c:v>Tulen vaihtamaan työurallani ammattia useita kertoja</c:v>
                </c:pt>
              </c:strCache>
            </c:strRef>
          </c:cat>
          <c:val>
            <c:numRef>
              <c:f>'[Vertailuryhmät UUSI.xlsx]Kaikki kysymykset'!$O$9079:$O$9086</c:f>
              <c:numCache>
                <c:formatCode>0%</c:formatCode>
                <c:ptCount val="8"/>
                <c:pt idx="0">
                  <c:v>5.0200803212851412E-2</c:v>
                </c:pt>
                <c:pt idx="1">
                  <c:v>0.12084592145015106</c:v>
                </c:pt>
                <c:pt idx="2">
                  <c:v>8.6258776328986958E-2</c:v>
                </c:pt>
                <c:pt idx="3">
                  <c:v>0.10932798395185557</c:v>
                </c:pt>
                <c:pt idx="4">
                  <c:v>0.23192771084337349</c:v>
                </c:pt>
                <c:pt idx="5">
                  <c:v>0.25275827482447338</c:v>
                </c:pt>
                <c:pt idx="6">
                  <c:v>0.16783919597989949</c:v>
                </c:pt>
                <c:pt idx="7">
                  <c:v>0.16232464929859722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CA-4CFB-8CCD-C5DC6A68B01C}"/>
            </c:ext>
          </c:extLst>
        </c:ser>
        <c:ser>
          <c:idx val="7"/>
          <c:order val="4"/>
          <c:tx>
            <c:strRef>
              <c:f>'[Vertailuryhmät UUSI.xlsx]Kaikki kysymykset'!$P$9078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kysymykset'!$K$9079:$K$9086</c:f>
              <c:strCache>
                <c:ptCount val="8"/>
                <c:pt idx="0">
                  <c:v>Tulen vaihtamaan työurallani työpaikkaa useita kertoja</c:v>
                </c:pt>
                <c:pt idx="1">
                  <c:v>Ottaisin mieluummin tilapäistäkin työtä, kuin eläisin työttömyyskorvauksella, jos käteen jäävä tulo olisi yhtä suuri</c:v>
                </c:pt>
                <c:pt idx="2">
                  <c:v>Olen huolissani omasta jaksamisestani työelämässä</c:v>
                </c:pt>
                <c:pt idx="3">
                  <c:v>Olisin valmis vaihtamaan asuinkuntaa työpaikan saamiseksi</c:v>
                </c:pt>
                <c:pt idx="4">
                  <c:v>Olen huolissani siitä, onko minulla töitä tulevaisuudessa</c:v>
                </c:pt>
                <c:pt idx="5">
                  <c:v>Olen huolissani siitä, onko osaamiselleni kysyntää tulevaisuudessa</c:v>
                </c:pt>
                <c:pt idx="6">
                  <c:v>Suoritan uuden tutkinnon nykyisen lisäksi työllistyäkseni paremmin</c:v>
                </c:pt>
                <c:pt idx="7">
                  <c:v>Tulen vaihtamaan työurallani ammattia useita kertoja</c:v>
                </c:pt>
              </c:strCache>
            </c:strRef>
          </c:cat>
          <c:val>
            <c:numRef>
              <c:f>'[Vertailuryhmät UUSI.xlsx]Kaikki kysymykset'!$P$9079:$P$9086</c:f>
              <c:numCache>
                <c:formatCode>0%</c:formatCode>
                <c:ptCount val="8"/>
                <c:pt idx="0">
                  <c:v>0.11345381526104417</c:v>
                </c:pt>
                <c:pt idx="1">
                  <c:v>7.452165156092648E-2</c:v>
                </c:pt>
                <c:pt idx="2">
                  <c:v>3.610832497492477E-2</c:v>
                </c:pt>
                <c:pt idx="3">
                  <c:v>5.1153460381143434E-2</c:v>
                </c:pt>
                <c:pt idx="4">
                  <c:v>2.5100401606425706E-2</c:v>
                </c:pt>
                <c:pt idx="5">
                  <c:v>2.8084252758274825E-2</c:v>
                </c:pt>
                <c:pt idx="6">
                  <c:v>0.13467336683417086</c:v>
                </c:pt>
                <c:pt idx="7">
                  <c:v>0.12324649298597196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CA-4CFB-8CCD-C5DC6A68B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6793360986466805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Mitä</a:t>
            </a:r>
            <a:r>
              <a:rPr lang="en-US"/>
              <a:t> </a:t>
            </a:r>
            <a:r>
              <a:rPr lang="en-US" err="1"/>
              <a:t>mieltä</a:t>
            </a:r>
            <a:r>
              <a:rPr lang="en-US"/>
              <a:t> </a:t>
            </a:r>
            <a:r>
              <a:rPr lang="en-US" err="1"/>
              <a:t>olet</a:t>
            </a:r>
            <a:r>
              <a:rPr lang="en-US"/>
              <a:t> </a:t>
            </a:r>
            <a:r>
              <a:rPr lang="en-US" err="1"/>
              <a:t>seuraavista</a:t>
            </a:r>
            <a:r>
              <a:rPr lang="en-US"/>
              <a:t> </a:t>
            </a:r>
            <a:r>
              <a:rPr lang="en-US" err="1"/>
              <a:t>yleisistä</a:t>
            </a:r>
            <a:r>
              <a:rPr lang="en-US"/>
              <a:t> </a:t>
            </a:r>
            <a:r>
              <a:rPr lang="en-US" err="1"/>
              <a:t>työelämää</a:t>
            </a:r>
            <a:r>
              <a:rPr lang="en-US"/>
              <a:t> </a:t>
            </a:r>
            <a:r>
              <a:rPr lang="en-US" err="1"/>
              <a:t>kuvaavista</a:t>
            </a:r>
            <a:r>
              <a:rPr lang="en-US"/>
              <a:t> </a:t>
            </a:r>
            <a:r>
              <a:rPr lang="en-US" err="1"/>
              <a:t>väittämistä</a:t>
            </a:r>
            <a:r>
              <a:rPr lang="en-US"/>
              <a:t>? </a:t>
            </a:r>
          </a:p>
          <a:p>
            <a:pPr>
              <a:defRPr sz="1600" b="0"/>
            </a:pPr>
            <a:r>
              <a:rPr lang="en-US" sz="1600" b="0" i="0" u="none" strike="noStrike" baseline="0">
                <a:effectLst/>
              </a:rPr>
              <a:t>18-35-vuotiaat </a:t>
            </a:r>
            <a:r>
              <a:rPr lang="en-US" sz="1600" b="0" i="0" u="none" strike="noStrike" baseline="0" err="1">
                <a:effectLst/>
              </a:rPr>
              <a:t>korkeakoulutetut</a:t>
            </a:r>
            <a:r>
              <a:rPr lang="en-US" sz="1600" b="0" i="0" u="none" strike="noStrike" baseline="0">
                <a:effectLst/>
              </a:rPr>
              <a:t> (n=1002)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3327199640491445"/>
          <c:y val="0.16004556165714853"/>
          <c:w val="0.60848294099156863"/>
          <c:h val="0.664330133915742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 UUSI.xlsx]Kaikki kysymykset'!$L$9514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kysymykset'!$K$9515:$K$9520</c:f>
              <c:strCache>
                <c:ptCount val="6"/>
                <c:pt idx="0">
                  <c:v>Koulutus parantaa olennaisesti työllistymistä</c:v>
                </c:pt>
                <c:pt idx="1">
                  <c:v>Työelämä vaatii nykyisin työntekijöiltä niin paljon, että monet ihmiset palavat ennenaikaisesti loppuun</c:v>
                </c:pt>
                <c:pt idx="2">
                  <c:v>Suomalainen työelämä tarvitsee lisää kansainvälistä työvoimaa</c:v>
                </c:pt>
                <c:pt idx="3">
                  <c:v>Menestyminen elämässä on itsestä kiinni</c:v>
                </c:pt>
                <c:pt idx="4">
                  <c:v>Suomessa sosiaaliturvalla eläminen on aivan liian helppoa</c:v>
                </c:pt>
                <c:pt idx="5">
                  <c:v>Henkilökohtainen köyhyys johtuu kunkin henkilön omista valinnoista</c:v>
                </c:pt>
              </c:strCache>
            </c:strRef>
          </c:cat>
          <c:val>
            <c:numRef>
              <c:f>'[Vertailuryhmät UUSI.xlsx]Kaikki kysymykset'!$L$9515:$L$9520</c:f>
              <c:numCache>
                <c:formatCode>0%</c:formatCode>
                <c:ptCount val="6"/>
                <c:pt idx="0">
                  <c:v>0.44633901705115347</c:v>
                </c:pt>
                <c:pt idx="1">
                  <c:v>0.38291457286432162</c:v>
                </c:pt>
                <c:pt idx="2">
                  <c:v>0.26108870967741937</c:v>
                </c:pt>
                <c:pt idx="3">
                  <c:v>0.17269076305220885</c:v>
                </c:pt>
                <c:pt idx="4">
                  <c:v>0.23239436619718312</c:v>
                </c:pt>
                <c:pt idx="5">
                  <c:v>0.1123370110330993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A-4F95-94E4-F1C8B5F3E409}"/>
            </c:ext>
          </c:extLst>
        </c:ser>
        <c:ser>
          <c:idx val="2"/>
          <c:order val="1"/>
          <c:tx>
            <c:strRef>
              <c:f>'[Vertailuryhmät UUSI.xlsx]Kaikki kysymykset'!$M$9514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kysymykset'!$K$9515:$K$9520</c:f>
              <c:strCache>
                <c:ptCount val="6"/>
                <c:pt idx="0">
                  <c:v>Koulutus parantaa olennaisesti työllistymistä</c:v>
                </c:pt>
                <c:pt idx="1">
                  <c:v>Työelämä vaatii nykyisin työntekijöiltä niin paljon, että monet ihmiset palavat ennenaikaisesti loppuun</c:v>
                </c:pt>
                <c:pt idx="2">
                  <c:v>Suomalainen työelämä tarvitsee lisää kansainvälistä työvoimaa</c:v>
                </c:pt>
                <c:pt idx="3">
                  <c:v>Menestyminen elämässä on itsestä kiinni</c:v>
                </c:pt>
                <c:pt idx="4">
                  <c:v>Suomessa sosiaaliturvalla eläminen on aivan liian helppoa</c:v>
                </c:pt>
                <c:pt idx="5">
                  <c:v>Henkilökohtainen köyhyys johtuu kunkin henkilön omista valinnoista</c:v>
                </c:pt>
              </c:strCache>
            </c:strRef>
          </c:cat>
          <c:val>
            <c:numRef>
              <c:f>'[Vertailuryhmät UUSI.xlsx]Kaikki kysymykset'!$M$9515:$M$9520</c:f>
              <c:numCache>
                <c:formatCode>0%</c:formatCode>
                <c:ptCount val="6"/>
                <c:pt idx="0">
                  <c:v>0.39719157472417255</c:v>
                </c:pt>
                <c:pt idx="1">
                  <c:v>0.36884422110552761</c:v>
                </c:pt>
                <c:pt idx="2">
                  <c:v>0.37197580645161293</c:v>
                </c:pt>
                <c:pt idx="3">
                  <c:v>0.38052208835341367</c:v>
                </c:pt>
                <c:pt idx="4">
                  <c:v>0.29074446680080479</c:v>
                </c:pt>
                <c:pt idx="5">
                  <c:v>0.28485456369107326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A-4F95-94E4-F1C8B5F3E409}"/>
            </c:ext>
          </c:extLst>
        </c:ser>
        <c:ser>
          <c:idx val="4"/>
          <c:order val="2"/>
          <c:tx>
            <c:strRef>
              <c:f>'[Vertailuryhmät UUSI.xlsx]Kaikki kysymykset'!$N$9514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kysymykset'!$K$9515:$K$9520</c:f>
              <c:strCache>
                <c:ptCount val="6"/>
                <c:pt idx="0">
                  <c:v>Koulutus parantaa olennaisesti työllistymistä</c:v>
                </c:pt>
                <c:pt idx="1">
                  <c:v>Työelämä vaatii nykyisin työntekijöiltä niin paljon, että monet ihmiset palavat ennenaikaisesti loppuun</c:v>
                </c:pt>
                <c:pt idx="2">
                  <c:v>Suomalainen työelämä tarvitsee lisää kansainvälistä työvoimaa</c:v>
                </c:pt>
                <c:pt idx="3">
                  <c:v>Menestyminen elämässä on itsestä kiinni</c:v>
                </c:pt>
                <c:pt idx="4">
                  <c:v>Suomessa sosiaaliturvalla eläminen on aivan liian helppoa</c:v>
                </c:pt>
                <c:pt idx="5">
                  <c:v>Henkilökohtainen köyhyys johtuu kunkin henkilön omista valinnoista</c:v>
                </c:pt>
              </c:strCache>
            </c:strRef>
          </c:cat>
          <c:val>
            <c:numRef>
              <c:f>'[Vertailuryhmät UUSI.xlsx]Kaikki kysymykset'!$N$9515:$N$9520</c:f>
              <c:numCache>
                <c:formatCode>0%</c:formatCode>
                <c:ptCount val="6"/>
                <c:pt idx="0">
                  <c:v>0.10230692076228687</c:v>
                </c:pt>
                <c:pt idx="1">
                  <c:v>0.15376884422110554</c:v>
                </c:pt>
                <c:pt idx="2">
                  <c:v>0.20161290322580647</c:v>
                </c:pt>
                <c:pt idx="3">
                  <c:v>0.29819277108433734</c:v>
                </c:pt>
                <c:pt idx="4">
                  <c:v>0.23843058350100604</c:v>
                </c:pt>
                <c:pt idx="5">
                  <c:v>0.37211634904714141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A-4F95-94E4-F1C8B5F3E409}"/>
            </c:ext>
          </c:extLst>
        </c:ser>
        <c:ser>
          <c:idx val="6"/>
          <c:order val="3"/>
          <c:tx>
            <c:strRef>
              <c:f>'[Vertailuryhmät UUSI.xlsx]Kaikki kysymykset'!$O$9514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kysymykset'!$K$9515:$K$9520</c:f>
              <c:strCache>
                <c:ptCount val="6"/>
                <c:pt idx="0">
                  <c:v>Koulutus parantaa olennaisesti työllistymistä</c:v>
                </c:pt>
                <c:pt idx="1">
                  <c:v>Työelämä vaatii nykyisin työntekijöiltä niin paljon, että monet ihmiset palavat ennenaikaisesti loppuun</c:v>
                </c:pt>
                <c:pt idx="2">
                  <c:v>Suomalainen työelämä tarvitsee lisää kansainvälistä työvoimaa</c:v>
                </c:pt>
                <c:pt idx="3">
                  <c:v>Menestyminen elämässä on itsestä kiinni</c:v>
                </c:pt>
                <c:pt idx="4">
                  <c:v>Suomessa sosiaaliturvalla eläminen on aivan liian helppoa</c:v>
                </c:pt>
                <c:pt idx="5">
                  <c:v>Henkilökohtainen köyhyys johtuu kunkin henkilön omista valinnoista</c:v>
                </c:pt>
              </c:strCache>
            </c:strRef>
          </c:cat>
          <c:val>
            <c:numRef>
              <c:f>'[Vertailuryhmät UUSI.xlsx]Kaikki kysymykset'!$O$9515:$O$9520</c:f>
              <c:numCache>
                <c:formatCode>0%</c:formatCode>
                <c:ptCount val="6"/>
                <c:pt idx="0">
                  <c:v>2.8084252758274825E-2</c:v>
                </c:pt>
                <c:pt idx="1">
                  <c:v>4.0201005025125636E-2</c:v>
                </c:pt>
                <c:pt idx="2">
                  <c:v>6.3508064516129031E-2</c:v>
                </c:pt>
                <c:pt idx="3">
                  <c:v>0.11244979919678715</c:v>
                </c:pt>
                <c:pt idx="4">
                  <c:v>0.16498993963782699</c:v>
                </c:pt>
                <c:pt idx="5">
                  <c:v>0.1905717151454363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A-4F95-94E4-F1C8B5F3E409}"/>
            </c:ext>
          </c:extLst>
        </c:ser>
        <c:ser>
          <c:idx val="7"/>
          <c:order val="4"/>
          <c:tx>
            <c:strRef>
              <c:f>'[Vertailuryhmät UUSI.xlsx]Kaikki kysymykset'!$P$9514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 UUSI.xlsx]Kaikki kysymykset'!$K$9515:$K$9520</c:f>
              <c:strCache>
                <c:ptCount val="6"/>
                <c:pt idx="0">
                  <c:v>Koulutus parantaa olennaisesti työllistymistä</c:v>
                </c:pt>
                <c:pt idx="1">
                  <c:v>Työelämä vaatii nykyisin työntekijöiltä niin paljon, että monet ihmiset palavat ennenaikaisesti loppuun</c:v>
                </c:pt>
                <c:pt idx="2">
                  <c:v>Suomalainen työelämä tarvitsee lisää kansainvälistä työvoimaa</c:v>
                </c:pt>
                <c:pt idx="3">
                  <c:v>Menestyminen elämässä on itsestä kiinni</c:v>
                </c:pt>
                <c:pt idx="4">
                  <c:v>Suomessa sosiaaliturvalla eläminen on aivan liian helppoa</c:v>
                </c:pt>
                <c:pt idx="5">
                  <c:v>Henkilökohtainen köyhyys johtuu kunkin henkilön omista valinnoista</c:v>
                </c:pt>
              </c:strCache>
            </c:strRef>
          </c:cat>
          <c:val>
            <c:numRef>
              <c:f>'[Vertailuryhmät UUSI.xlsx]Kaikki kysymykset'!$P$9515:$P$9520</c:f>
              <c:numCache>
                <c:formatCode>0%</c:formatCode>
                <c:ptCount val="6"/>
                <c:pt idx="0">
                  <c:v>2.607823470411234E-2</c:v>
                </c:pt>
                <c:pt idx="1">
                  <c:v>5.4271356783919596E-2</c:v>
                </c:pt>
                <c:pt idx="2">
                  <c:v>0.10181451612903226</c:v>
                </c:pt>
                <c:pt idx="3">
                  <c:v>3.6144578313253017E-2</c:v>
                </c:pt>
                <c:pt idx="4">
                  <c:v>7.3440643863179084E-2</c:v>
                </c:pt>
                <c:pt idx="5">
                  <c:v>4.0120361083249748E-2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A-4F95-94E4-F1C8B5F3E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8314570063"/>
          <c:y val="0.8683638035623783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sz="1600"/>
              <a:t>Mitä mieltä olet seuraavista yleisistä työelämää kuvaavista väittämistä?</a:t>
            </a:r>
          </a:p>
          <a:p>
            <a:pPr>
              <a:defRPr sz="1600" b="0"/>
            </a:pPr>
            <a:r>
              <a:rPr lang="en-US" sz="1600"/>
              <a:t>2023: 18-35-vuotiaat korkeakoulutetut (n=1002)</a:t>
            </a:r>
          </a:p>
          <a:p>
            <a:pPr>
              <a:defRPr sz="1600" b="0"/>
            </a:pPr>
            <a:r>
              <a:rPr lang="en-US" sz="1600"/>
              <a:t>2018: 18-35-vuotiaat korkeakoulutetut (n=1003) </a:t>
            </a:r>
          </a:p>
          <a:p>
            <a:pPr>
              <a:defRPr sz="1600" b="0"/>
            </a:pPr>
            <a:r>
              <a:rPr lang="en-US" sz="1600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001543341099644"/>
          <c:y val="0.17438677416854023"/>
          <c:w val="0.6570456745350135"/>
          <c:h val="0.634407318396774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Taul1!$D$238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Koulutus parantaa olennaisesti työllistymistä</c:v>
                </c:pt>
                <c:pt idx="1">
                  <c:v>2023</c:v>
                </c:pt>
                <c:pt idx="2">
                  <c:v>2018</c:v>
                </c:pt>
                <c:pt idx="3">
                  <c:v>Työelämä vaatii nykyisin työntekijöiltä niin paljon, että monet ihmiset palavat ennenaikaisesti loppuun</c:v>
                </c:pt>
                <c:pt idx="4">
                  <c:v>2023</c:v>
                </c:pt>
                <c:pt idx="5">
                  <c:v>2018</c:v>
                </c:pt>
                <c:pt idx="6">
                  <c:v>Suomalainen työelämä tarvitsee lisää kansainvälistä työvoimaa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Taul1!$D$239:$D$256</c:f>
              <c:numCache>
                <c:formatCode>0%</c:formatCode>
                <c:ptCount val="9"/>
                <c:pt idx="1">
                  <c:v>0.44633901705115347</c:v>
                </c:pt>
                <c:pt idx="2">
                  <c:v>0.42709746774317286</c:v>
                </c:pt>
                <c:pt idx="4">
                  <c:v>0.38291457286432162</c:v>
                </c:pt>
                <c:pt idx="5">
                  <c:v>0.32208125021926992</c:v>
                </c:pt>
                <c:pt idx="7">
                  <c:v>0.26108870967741937</c:v>
                </c:pt>
                <c:pt idx="8">
                  <c:v>0.14533262834096278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7DF-49D0-804B-2D8E01FBF7F5}"/>
            </c:ext>
          </c:extLst>
        </c:ser>
        <c:ser>
          <c:idx val="2"/>
          <c:order val="1"/>
          <c:tx>
            <c:strRef>
              <c:f>Taul1!$E$238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Koulutus parantaa olennaisesti työllistymistä</c:v>
                </c:pt>
                <c:pt idx="1">
                  <c:v>2023</c:v>
                </c:pt>
                <c:pt idx="2">
                  <c:v>2018</c:v>
                </c:pt>
                <c:pt idx="3">
                  <c:v>Työelämä vaatii nykyisin työntekijöiltä niin paljon, että monet ihmiset palavat ennenaikaisesti loppuun</c:v>
                </c:pt>
                <c:pt idx="4">
                  <c:v>2023</c:v>
                </c:pt>
                <c:pt idx="5">
                  <c:v>2018</c:v>
                </c:pt>
                <c:pt idx="6">
                  <c:v>Suomalainen työelämä tarvitsee lisää kansainvälistä työvoimaa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Taul1!$E$239:$E$256</c:f>
              <c:numCache>
                <c:formatCode>0%</c:formatCode>
                <c:ptCount val="9"/>
                <c:pt idx="1">
                  <c:v>0.39719157472417255</c:v>
                </c:pt>
                <c:pt idx="2">
                  <c:v>0.44231541771372906</c:v>
                </c:pt>
                <c:pt idx="4">
                  <c:v>0.36884422110552761</c:v>
                </c:pt>
                <c:pt idx="5">
                  <c:v>0.40786880461850633</c:v>
                </c:pt>
                <c:pt idx="7">
                  <c:v>0.37197580645161293</c:v>
                </c:pt>
                <c:pt idx="8">
                  <c:v>0.40488781268402324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7DF-49D0-804B-2D8E01FBF7F5}"/>
            </c:ext>
          </c:extLst>
        </c:ser>
        <c:ser>
          <c:idx val="4"/>
          <c:order val="2"/>
          <c:tx>
            <c:strRef>
              <c:f>Taul1!$F$238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Koulutus parantaa olennaisesti työllistymistä</c:v>
                </c:pt>
                <c:pt idx="1">
                  <c:v>2023</c:v>
                </c:pt>
                <c:pt idx="2">
                  <c:v>2018</c:v>
                </c:pt>
                <c:pt idx="3">
                  <c:v>Työelämä vaatii nykyisin työntekijöiltä niin paljon, että monet ihmiset palavat ennenaikaisesti loppuun</c:v>
                </c:pt>
                <c:pt idx="4">
                  <c:v>2023</c:v>
                </c:pt>
                <c:pt idx="5">
                  <c:v>2018</c:v>
                </c:pt>
                <c:pt idx="6">
                  <c:v>Suomalainen työelämä tarvitsee lisää kansainvälistä työvoimaa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Taul1!$F$239:$F$256</c:f>
              <c:numCache>
                <c:formatCode>0%</c:formatCode>
                <c:ptCount val="9"/>
                <c:pt idx="1">
                  <c:v>0.10230692076228687</c:v>
                </c:pt>
                <c:pt idx="2">
                  <c:v>8.9436922632927518E-2</c:v>
                </c:pt>
                <c:pt idx="4">
                  <c:v>0.15376884422110554</c:v>
                </c:pt>
                <c:pt idx="5">
                  <c:v>0.18168075591922417</c:v>
                </c:pt>
                <c:pt idx="7">
                  <c:v>0.20161290322580647</c:v>
                </c:pt>
                <c:pt idx="8">
                  <c:v>0.27279545839992514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7DF-49D0-804B-2D8E01FBF7F5}"/>
            </c:ext>
          </c:extLst>
        </c:ser>
        <c:ser>
          <c:idx val="6"/>
          <c:order val="3"/>
          <c:tx>
            <c:strRef>
              <c:f>Taul1!$G$238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Koulutus parantaa olennaisesti työllistymistä</c:v>
                </c:pt>
                <c:pt idx="1">
                  <c:v>2023</c:v>
                </c:pt>
                <c:pt idx="2">
                  <c:v>2018</c:v>
                </c:pt>
                <c:pt idx="3">
                  <c:v>Työelämä vaatii nykyisin työntekijöiltä niin paljon, että monet ihmiset palavat ennenaikaisesti loppuun</c:v>
                </c:pt>
                <c:pt idx="4">
                  <c:v>2023</c:v>
                </c:pt>
                <c:pt idx="5">
                  <c:v>2018</c:v>
                </c:pt>
                <c:pt idx="6">
                  <c:v>Suomalainen työelämä tarvitsee lisää kansainvälistä työvoimaa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Taul1!$G$239:$G$256</c:f>
              <c:numCache>
                <c:formatCode>0%</c:formatCode>
                <c:ptCount val="9"/>
                <c:pt idx="1">
                  <c:v>2.8084252758274825E-2</c:v>
                </c:pt>
                <c:pt idx="2">
                  <c:v>1.770599705765126E-2</c:v>
                </c:pt>
                <c:pt idx="4">
                  <c:v>4.0201005025125636E-2</c:v>
                </c:pt>
                <c:pt idx="5">
                  <c:v>4.5784310632957979E-2</c:v>
                </c:pt>
                <c:pt idx="7">
                  <c:v>6.3508064516129031E-2</c:v>
                </c:pt>
                <c:pt idx="8">
                  <c:v>9.1616334771680144E-2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7DF-49D0-804B-2D8E01FBF7F5}"/>
            </c:ext>
          </c:extLst>
        </c:ser>
        <c:ser>
          <c:idx val="7"/>
          <c:order val="4"/>
          <c:tx>
            <c:strRef>
              <c:f>Taul1!$H$238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Koulutus parantaa olennaisesti työllistymistä</c:v>
                </c:pt>
                <c:pt idx="1">
                  <c:v>2023</c:v>
                </c:pt>
                <c:pt idx="2">
                  <c:v>2018</c:v>
                </c:pt>
                <c:pt idx="3">
                  <c:v>Työelämä vaatii nykyisin työntekijöiltä niin paljon, että monet ihmiset palavat ennenaikaisesti loppuun</c:v>
                </c:pt>
                <c:pt idx="4">
                  <c:v>2023</c:v>
                </c:pt>
                <c:pt idx="5">
                  <c:v>2018</c:v>
                </c:pt>
                <c:pt idx="6">
                  <c:v>Suomalainen työelämä tarvitsee lisää kansainvälistä työvoimaa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Taul1!$H$239:$H$256</c:f>
              <c:numCache>
                <c:formatCode>0%</c:formatCode>
                <c:ptCount val="9"/>
                <c:pt idx="1">
                  <c:v>2.607823470411234E-2</c:v>
                </c:pt>
                <c:pt idx="2">
                  <c:v>2.3444194852519196E-2</c:v>
                </c:pt>
                <c:pt idx="4">
                  <c:v>5.4271356783919596E-2</c:v>
                </c:pt>
                <c:pt idx="5">
                  <c:v>4.2584878610041628E-2</c:v>
                </c:pt>
                <c:pt idx="7">
                  <c:v>0.10181451612903226</c:v>
                </c:pt>
                <c:pt idx="8">
                  <c:v>8.5367765803408838E-2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7DF-49D0-804B-2D8E01FBF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5509240342966431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Oletko</a:t>
            </a:r>
            <a:r>
              <a:rPr lang="en-US"/>
              <a:t> </a:t>
            </a:r>
            <a:r>
              <a:rPr lang="en-US" err="1"/>
              <a:t>tällä</a:t>
            </a:r>
            <a:r>
              <a:rPr lang="en-US"/>
              <a:t> </a:t>
            </a:r>
            <a:r>
              <a:rPr lang="en-US" err="1"/>
              <a:t>hetkellä</a:t>
            </a:r>
            <a:r>
              <a:rPr lang="en-US"/>
              <a:t> </a:t>
            </a:r>
            <a:r>
              <a:rPr lang="en-US" err="1"/>
              <a:t>pääasiallisesti</a:t>
            </a:r>
            <a:r>
              <a:rPr lang="en-US"/>
              <a:t>…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6102125585982797"/>
          <c:y val="9.291025085036235E-2"/>
          <c:w val="0.60465506375820843"/>
          <c:h val="0.772514825825935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kysymykset'!$B$231</c:f>
              <c:strCache>
                <c:ptCount val="1"/>
                <c:pt idx="0">
                  <c:v>18-35-vuotiaat korkeakoulutetut (n=1002)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kysymykset'!$C$230:$L$230</c:f>
              <c:strCache>
                <c:ptCount val="10"/>
                <c:pt idx="0">
                  <c:v>Vakituisessa (toistaiseksi voimassa olevassa) kokoaikatyössä palkansaajana</c:v>
                </c:pt>
                <c:pt idx="1">
                  <c:v>Määräaikaisessa kokoaikatyössä palkansaajana</c:v>
                </c:pt>
                <c:pt idx="2">
                  <c:v>Osa-aikatyössä (pysyvä tai määräaikainen, osa-aikaeläke)</c:v>
                </c:pt>
                <c:pt idx="3">
                  <c:v>Itsensätyöllistäjä (ammatinharjoittaja, freelancer, yksinyrittäjä tai apurahansaaja)</c:v>
                </c:pt>
                <c:pt idx="4">
                  <c:v>Yrittäjä</c:v>
                </c:pt>
                <c:pt idx="5">
                  <c:v>Samanaikaisesti sekä palkansaaja että itsensätyöllistäjä / yrittäjä</c:v>
                </c:pt>
                <c:pt idx="6">
                  <c:v>Työtön tai lomautettu</c:v>
                </c:pt>
                <c:pt idx="7">
                  <c:v>Äitiys-, hoito-, vanhempainvapaalla tai vuorotteluvapaalla</c:v>
                </c:pt>
                <c:pt idx="8">
                  <c:v>Opiskelija</c:v>
                </c:pt>
                <c:pt idx="9">
                  <c:v>Eläkkeellä tai muutoin pois työvoimasta</c:v>
                </c:pt>
              </c:strCache>
            </c:strRef>
          </c:cat>
          <c:val>
            <c:numRef>
              <c:f>'Kaikki kysymykset'!$C$231:$L$231</c:f>
              <c:numCache>
                <c:formatCode>0%</c:formatCode>
                <c:ptCount val="10"/>
                <c:pt idx="0">
                  <c:v>0.43313373253493015</c:v>
                </c:pt>
                <c:pt idx="1">
                  <c:v>0.10778443113772455</c:v>
                </c:pt>
                <c:pt idx="2">
                  <c:v>5.9880239520958084E-2</c:v>
                </c:pt>
                <c:pt idx="3">
                  <c:v>1.4970059880239521E-2</c:v>
                </c:pt>
                <c:pt idx="4">
                  <c:v>4.0918163672654689E-2</c:v>
                </c:pt>
                <c:pt idx="5">
                  <c:v>1.1976047904191617E-2</c:v>
                </c:pt>
                <c:pt idx="6">
                  <c:v>2.3952095808383235E-2</c:v>
                </c:pt>
                <c:pt idx="7">
                  <c:v>3.7924151696606789E-2</c:v>
                </c:pt>
                <c:pt idx="8">
                  <c:v>0.26946107784431139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64-4D31-B3AA-9ABD993B2BAE}"/>
            </c:ext>
          </c:extLst>
        </c:ser>
        <c:ser>
          <c:idx val="1"/>
          <c:order val="1"/>
          <c:tx>
            <c:strRef>
              <c:f>'Kaikki kysymykset'!$B$232</c:f>
              <c:strCache>
                <c:ptCount val="1"/>
                <c:pt idx="0">
                  <c:v>36-65-vuotiaat korkeakoulutetut (n=509)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kysymykset'!$C$230:$L$230</c:f>
              <c:strCache>
                <c:ptCount val="10"/>
                <c:pt idx="0">
                  <c:v>Vakituisessa (toistaiseksi voimassa olevassa) kokoaikatyössä palkansaajana</c:v>
                </c:pt>
                <c:pt idx="1">
                  <c:v>Määräaikaisessa kokoaikatyössä palkansaajana</c:v>
                </c:pt>
                <c:pt idx="2">
                  <c:v>Osa-aikatyössä (pysyvä tai määräaikainen, osa-aikaeläke)</c:v>
                </c:pt>
                <c:pt idx="3">
                  <c:v>Itsensätyöllistäjä (ammatinharjoittaja, freelancer, yksinyrittäjä tai apurahansaaja)</c:v>
                </c:pt>
                <c:pt idx="4">
                  <c:v>Yrittäjä</c:v>
                </c:pt>
                <c:pt idx="5">
                  <c:v>Samanaikaisesti sekä palkansaaja että itsensätyöllistäjä / yrittäjä</c:v>
                </c:pt>
                <c:pt idx="6">
                  <c:v>Työtön tai lomautettu</c:v>
                </c:pt>
                <c:pt idx="7">
                  <c:v>Äitiys-, hoito-, vanhempainvapaalla tai vuorotteluvapaalla</c:v>
                </c:pt>
                <c:pt idx="8">
                  <c:v>Opiskelija</c:v>
                </c:pt>
                <c:pt idx="9">
                  <c:v>Eläkkeellä tai muutoin pois työvoimasta</c:v>
                </c:pt>
              </c:strCache>
            </c:strRef>
          </c:cat>
          <c:val>
            <c:numRef>
              <c:f>'Kaikki kysymykset'!$C$232:$L$232</c:f>
              <c:numCache>
                <c:formatCode>0%</c:formatCode>
                <c:ptCount val="10"/>
                <c:pt idx="0">
                  <c:v>0.58742632612966605</c:v>
                </c:pt>
                <c:pt idx="1">
                  <c:v>6.6797642436149315E-2</c:v>
                </c:pt>
                <c:pt idx="2">
                  <c:v>8.0550098231827114E-2</c:v>
                </c:pt>
                <c:pt idx="3">
                  <c:v>6.6797642436149315E-2</c:v>
                </c:pt>
                <c:pt idx="4">
                  <c:v>5.3045186640471517E-2</c:v>
                </c:pt>
                <c:pt idx="5">
                  <c:v>1.37524557956778E-2</c:v>
                </c:pt>
                <c:pt idx="6">
                  <c:v>9.2337917485265222E-2</c:v>
                </c:pt>
                <c:pt idx="7">
                  <c:v>1.1787819253438116E-2</c:v>
                </c:pt>
                <c:pt idx="8">
                  <c:v>2.75049115913556E-2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64-4D31-B3AA-9ABD993B2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sz="1600"/>
              <a:t>Mitä mieltä olet seuraavista yleisistä työelämää kuvaavista väittämistä?</a:t>
            </a:r>
          </a:p>
          <a:p>
            <a:pPr>
              <a:defRPr sz="1600" b="0"/>
            </a:pPr>
            <a:r>
              <a:rPr lang="en-US" sz="1600"/>
              <a:t>2023: 18-35-vuotiaat korkeakoulutetut (n=1002)</a:t>
            </a:r>
          </a:p>
          <a:p>
            <a:pPr>
              <a:defRPr sz="1600" b="0"/>
            </a:pPr>
            <a:r>
              <a:rPr lang="en-US" sz="1600"/>
              <a:t>2018: 18-35-vuotiaat korkeakoulutetut (n=1003) </a:t>
            </a:r>
          </a:p>
          <a:p>
            <a:pPr>
              <a:defRPr sz="1600" b="0"/>
            </a:pPr>
            <a:r>
              <a:rPr lang="en-US" sz="1600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839380386883358"/>
          <c:y val="0.19161675486147089"/>
          <c:w val="0.6986673228346455"/>
          <c:h val="0.617177374762118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Taul1!$D$238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Menestyminen elämässä on itsestä kiinni</c:v>
                </c:pt>
                <c:pt idx="1">
                  <c:v>2023</c:v>
                </c:pt>
                <c:pt idx="2">
                  <c:v>2018</c:v>
                </c:pt>
                <c:pt idx="3">
                  <c:v>Suomessa sosiaaliturvalla eläminen on aivan liian helppoa</c:v>
                </c:pt>
                <c:pt idx="4">
                  <c:v>2023</c:v>
                </c:pt>
                <c:pt idx="5">
                  <c:v>2018</c:v>
                </c:pt>
                <c:pt idx="6">
                  <c:v>Henkilökohtainen köyhyys johtuu kunkin henkilön omista valinnoista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Taul1!$D$239:$D$256</c:f>
              <c:numCache>
                <c:formatCode>0%</c:formatCode>
                <c:ptCount val="9"/>
                <c:pt idx="1">
                  <c:v>0.17269076305220885</c:v>
                </c:pt>
                <c:pt idx="2">
                  <c:v>0.18831804071543379</c:v>
                </c:pt>
                <c:pt idx="4">
                  <c:v>0.23239436619718312</c:v>
                </c:pt>
                <c:pt idx="5">
                  <c:v>0.26130009530983334</c:v>
                </c:pt>
                <c:pt idx="7">
                  <c:v>0.1123370110330993</c:v>
                </c:pt>
                <c:pt idx="8">
                  <c:v>8.2700403131035854E-2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7DF-49D0-804B-2D8E01FBF7F5}"/>
            </c:ext>
          </c:extLst>
        </c:ser>
        <c:ser>
          <c:idx val="2"/>
          <c:order val="1"/>
          <c:tx>
            <c:strRef>
              <c:f>Taul1!$E$238</c:f>
              <c:strCache>
                <c:ptCount val="1"/>
                <c:pt idx="0">
                  <c:v>Jokseenkin samaa mieltä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Menestyminen elämässä on itsestä kiinni</c:v>
                </c:pt>
                <c:pt idx="1">
                  <c:v>2023</c:v>
                </c:pt>
                <c:pt idx="2">
                  <c:v>2018</c:v>
                </c:pt>
                <c:pt idx="3">
                  <c:v>Suomessa sosiaaliturvalla eläminen on aivan liian helppoa</c:v>
                </c:pt>
                <c:pt idx="4">
                  <c:v>2023</c:v>
                </c:pt>
                <c:pt idx="5">
                  <c:v>2018</c:v>
                </c:pt>
                <c:pt idx="6">
                  <c:v>Henkilökohtainen köyhyys johtuu kunkin henkilön omista valinnoista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Taul1!$E$239:$E$256</c:f>
              <c:numCache>
                <c:formatCode>0%</c:formatCode>
                <c:ptCount val="9"/>
                <c:pt idx="1">
                  <c:v>0.38052208835341367</c:v>
                </c:pt>
                <c:pt idx="2">
                  <c:v>0.50748255290901412</c:v>
                </c:pt>
                <c:pt idx="4">
                  <c:v>0.29074446680080479</c:v>
                </c:pt>
                <c:pt idx="5">
                  <c:v>0.33827781500693005</c:v>
                </c:pt>
                <c:pt idx="7">
                  <c:v>0.28485456369107326</c:v>
                </c:pt>
                <c:pt idx="8">
                  <c:v>0.32255294700239745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7DF-49D0-804B-2D8E01FBF7F5}"/>
            </c:ext>
          </c:extLst>
        </c:ser>
        <c:ser>
          <c:idx val="4"/>
          <c:order val="2"/>
          <c:tx>
            <c:strRef>
              <c:f>Taul1!$F$238</c:f>
              <c:strCache>
                <c:ptCount val="1"/>
                <c:pt idx="0">
                  <c:v>Jokseenkin eri mieltä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Menestyminen elämässä on itsestä kiinni</c:v>
                </c:pt>
                <c:pt idx="1">
                  <c:v>2023</c:v>
                </c:pt>
                <c:pt idx="2">
                  <c:v>2018</c:v>
                </c:pt>
                <c:pt idx="3">
                  <c:v>Suomessa sosiaaliturvalla eläminen on aivan liian helppoa</c:v>
                </c:pt>
                <c:pt idx="4">
                  <c:v>2023</c:v>
                </c:pt>
                <c:pt idx="5">
                  <c:v>2018</c:v>
                </c:pt>
                <c:pt idx="6">
                  <c:v>Henkilökohtainen köyhyys johtuu kunkin henkilön omista valinnoista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Taul1!$F$239:$F$256</c:f>
              <c:numCache>
                <c:formatCode>0%</c:formatCode>
                <c:ptCount val="9"/>
                <c:pt idx="1">
                  <c:v>0.29819277108433734</c:v>
                </c:pt>
                <c:pt idx="2">
                  <c:v>0.24355998301563686</c:v>
                </c:pt>
                <c:pt idx="4">
                  <c:v>0.23843058350100604</c:v>
                </c:pt>
                <c:pt idx="5">
                  <c:v>0.22630708800558164</c:v>
                </c:pt>
                <c:pt idx="7">
                  <c:v>0.37211634904714141</c:v>
                </c:pt>
                <c:pt idx="8">
                  <c:v>0.4212489180855965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7DF-49D0-804B-2D8E01FBF7F5}"/>
            </c:ext>
          </c:extLst>
        </c:ser>
        <c:ser>
          <c:idx val="6"/>
          <c:order val="3"/>
          <c:tx>
            <c:strRef>
              <c:f>Taul1!$G$238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Menestyminen elämässä on itsestä kiinni</c:v>
                </c:pt>
                <c:pt idx="1">
                  <c:v>2023</c:v>
                </c:pt>
                <c:pt idx="2">
                  <c:v>2018</c:v>
                </c:pt>
                <c:pt idx="3">
                  <c:v>Suomessa sosiaaliturvalla eläminen on aivan liian helppoa</c:v>
                </c:pt>
                <c:pt idx="4">
                  <c:v>2023</c:v>
                </c:pt>
                <c:pt idx="5">
                  <c:v>2018</c:v>
                </c:pt>
                <c:pt idx="6">
                  <c:v>Henkilökohtainen köyhyys johtuu kunkin henkilön omista valinnoista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Taul1!$G$239:$G$256</c:f>
              <c:numCache>
                <c:formatCode>0%</c:formatCode>
                <c:ptCount val="9"/>
                <c:pt idx="1">
                  <c:v>0.11244979919678715</c:v>
                </c:pt>
                <c:pt idx="2">
                  <c:v>4.4741265787513571E-2</c:v>
                </c:pt>
                <c:pt idx="4">
                  <c:v>0.16498993963782699</c:v>
                </c:pt>
                <c:pt idx="5">
                  <c:v>0.1053445593621652</c:v>
                </c:pt>
                <c:pt idx="7">
                  <c:v>0.1905717151454363</c:v>
                </c:pt>
                <c:pt idx="8">
                  <c:v>0.13786848707967786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27DF-49D0-804B-2D8E01FBF7F5}"/>
            </c:ext>
          </c:extLst>
        </c:ser>
        <c:ser>
          <c:idx val="7"/>
          <c:order val="4"/>
          <c:tx>
            <c:strRef>
              <c:f>Taul1!$H$238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Taul1!$C$239:$C$256</c:f>
              <c:strCache>
                <c:ptCount val="9"/>
                <c:pt idx="0">
                  <c:v>Menestyminen elämässä on itsestä kiinni</c:v>
                </c:pt>
                <c:pt idx="1">
                  <c:v>2023</c:v>
                </c:pt>
                <c:pt idx="2">
                  <c:v>2018</c:v>
                </c:pt>
                <c:pt idx="3">
                  <c:v>Suomessa sosiaaliturvalla eläminen on aivan liian helppoa</c:v>
                </c:pt>
                <c:pt idx="4">
                  <c:v>2023</c:v>
                </c:pt>
                <c:pt idx="5">
                  <c:v>2018</c:v>
                </c:pt>
                <c:pt idx="6">
                  <c:v>Henkilökohtainen köyhyys johtuu kunkin henkilön omista valinnoista</c:v>
                </c:pt>
                <c:pt idx="7">
                  <c:v>2023</c:v>
                </c:pt>
                <c:pt idx="8">
                  <c:v>2018</c:v>
                </c:pt>
              </c:strCache>
              <c:extLst/>
            </c:strRef>
          </c:cat>
          <c:val>
            <c:numRef>
              <c:f>Taul1!$H$239:$H$256</c:f>
              <c:numCache>
                <c:formatCode>0%</c:formatCode>
                <c:ptCount val="9"/>
                <c:pt idx="1">
                  <c:v>3.6144578313253017E-2</c:v>
                </c:pt>
                <c:pt idx="2">
                  <c:v>1.5898157572401813E-2</c:v>
                </c:pt>
                <c:pt idx="4">
                  <c:v>7.3440643863179084E-2</c:v>
                </c:pt>
                <c:pt idx="5">
                  <c:v>6.877044231548976E-2</c:v>
                </c:pt>
                <c:pt idx="7">
                  <c:v>4.0120361083249748E-2</c:v>
                </c:pt>
                <c:pt idx="8">
                  <c:v>3.5629244701292376E-2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27DF-49D0-804B-2D8E01FBF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5509240342966431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Haluatko tulevaisuudessa työllistyä mieluiten...?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3537873127504715"/>
          <c:w val="0.72366725917001962"/>
          <c:h val="0.63714654447225283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'[Vertailuryhmät UUSI.xlsx]Kaikki kysymykset'!$B$9852</c:f>
              <c:strCache>
                <c:ptCount val="1"/>
                <c:pt idx="0">
                  <c:v>18-35-vuotiaat korkeakoulutetut (n=1002)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'[Vertailuryhmät UUSI.xlsx]Kaikki kysymykset'!$C$9850:$G$9850</c:f>
              <c:strCache>
                <c:ptCount val="5"/>
                <c:pt idx="0">
                  <c:v>Palkansaajana</c:v>
                </c:pt>
                <c:pt idx="1">
                  <c:v>Yrittäjänä</c:v>
                </c:pt>
                <c:pt idx="2">
                  <c:v>Samanaikaisesti sekä palkansaajana että yrittäjänä</c:v>
                </c:pt>
                <c:pt idx="3">
                  <c:v>Työllistymisen tavalla ei ole minulle merkitystä</c:v>
                </c:pt>
                <c:pt idx="4">
                  <c:v>En osaa sanoa</c:v>
                </c:pt>
              </c:strCache>
            </c:strRef>
          </c:cat>
          <c:val>
            <c:numRef>
              <c:f>'[Vertailuryhmät UUSI.xlsx]Kaikki kysymykset'!$C$9852:$G$9852</c:f>
              <c:numCache>
                <c:formatCode>0%</c:formatCode>
                <c:ptCount val="5"/>
                <c:pt idx="0">
                  <c:v>0.45757575757575758</c:v>
                </c:pt>
                <c:pt idx="1">
                  <c:v>0.16161616161616163</c:v>
                </c:pt>
                <c:pt idx="2">
                  <c:v>0.20505050505050504</c:v>
                </c:pt>
                <c:pt idx="3">
                  <c:v>0.1393939393939394</c:v>
                </c:pt>
                <c:pt idx="4">
                  <c:v>3.6363636363636362E-2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C-4E87-86EC-9CC5283E1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'[Vertailuryhmät UUSI.xlsx]Kaikki kysymykset'!$B$9851</c15:sqref>
                        </c15:formulaRef>
                      </c:ext>
                    </c:extLst>
                    <c:strCache>
                      <c:ptCount val="1"/>
                      <c:pt idx="0">
                        <c:v>Yhteensä</c:v>
                      </c:pt>
                    </c:strCache>
                  </c:strRef>
                </c:tx>
                <c:spPr>
                  <a:solidFill>
                    <a:srgbClr val="C239CE">
                      <a:lumMod val="60000"/>
                      <a:lumOff val="40000"/>
                    </a:srgbClr>
                  </a:solidFill>
                  <a:ln w="9525">
                    <a:solidFill>
                      <a:sysClr val="windowText" lastClr="000000"/>
                    </a:solidFill>
                  </a:ln>
                </c:spPr>
                <c:invertIfNegative val="0"/>
                <c:dLbls>
                  <c:numFmt formatCode="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200"/>
                      </a:pPr>
                      <a:endParaRPr lang="fi-FI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'[Vertailuryhmät UUSI.xlsx]Kaikki kysymykset'!$C$9851:$G$9851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0.49933422103861513</c:v>
                      </c:pt>
                      <c:pt idx="1">
                        <c:v>0.13981358189081228</c:v>
                      </c:pt>
                      <c:pt idx="2">
                        <c:v>0.1877496671105193</c:v>
                      </c:pt>
                      <c:pt idx="3">
                        <c:v>0.13848202396804263</c:v>
                      </c:pt>
                      <c:pt idx="4">
                        <c:v>3.4620505992010657E-2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B4CC-4E87-86EC-9CC5283E1FF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kysymykset'!$B$9853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(n=509)</c:v>
                      </c:pt>
                    </c:strCache>
                  </c:strRef>
                </c:tx>
                <c:spPr>
                  <a:solidFill>
                    <a:srgbClr val="C239CE">
                      <a:lumMod val="20000"/>
                      <a:lumOff val="80000"/>
                    </a:srgbClr>
                  </a:solidFill>
                  <a:ln w="9525">
                    <a:solidFill>
                      <a:sysClr val="windowText" lastClr="000000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kysymykset'!$C$9853:$G$9853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0.58070866141732291</c:v>
                      </c:pt>
                      <c:pt idx="1">
                        <c:v>9.6456692913385836E-2</c:v>
                      </c:pt>
                      <c:pt idx="2">
                        <c:v>0.15354330708661418</c:v>
                      </c:pt>
                      <c:pt idx="3">
                        <c:v>0.13779527559055119</c:v>
                      </c:pt>
                      <c:pt idx="4">
                        <c:v>3.1496062992125984E-2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4CC-4E87-86EC-9CC5283E1FF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kysymykset'!$B$9854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naiset (n=576)</c:v>
                      </c:pt>
                    </c:strCache>
                  </c:strRef>
                </c:tx>
                <c:spPr>
                  <a:solidFill>
                    <a:srgbClr val="198B97">
                      <a:lumMod val="20000"/>
                      <a:lumOff val="80000"/>
                    </a:srgbClr>
                  </a:solidFill>
                  <a:ln>
                    <a:solidFill>
                      <a:sysClr val="windowText" lastClr="000000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kysymykset'!$C$9854:$G$9854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0.51313485113835378</c:v>
                      </c:pt>
                      <c:pt idx="1">
                        <c:v>7.8809106830122599E-2</c:v>
                      </c:pt>
                      <c:pt idx="2">
                        <c:v>0.22416812609457093</c:v>
                      </c:pt>
                      <c:pt idx="3">
                        <c:v>0.15761821366024517</c:v>
                      </c:pt>
                      <c:pt idx="4">
                        <c:v>2.6269702276707531E-2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4CC-4E87-86EC-9CC5283E1FF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kysymykset'!$B$9855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miehet (n=403)</c:v>
                      </c:pt>
                    </c:strCache>
                  </c:strRef>
                </c:tx>
                <c:spPr>
                  <a:solidFill>
                    <a:srgbClr val="198B97">
                      <a:lumMod val="60000"/>
                      <a:lumOff val="40000"/>
                    </a:srgbClr>
                  </a:solidFill>
                  <a:ln>
                    <a:solidFill>
                      <a:sysClr val="windowText" lastClr="000000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kysymykset'!$C$9855:$G$9855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0.38790931989924438</c:v>
                      </c:pt>
                      <c:pt idx="1">
                        <c:v>0.28463476070528965</c:v>
                      </c:pt>
                      <c:pt idx="2">
                        <c:v>0.17884130982367757</c:v>
                      </c:pt>
                      <c:pt idx="3">
                        <c:v>0.1057934508816121</c:v>
                      </c:pt>
                      <c:pt idx="4">
                        <c:v>4.2821158690176324E-2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4CC-4E87-86EC-9CC5283E1FF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kysymykset'!$B$9856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naiset (n=299)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kysymykset'!$C$9856:$G$9856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0.60535117056856191</c:v>
                      </c:pt>
                      <c:pt idx="1">
                        <c:v>7.3578595317725759E-2</c:v>
                      </c:pt>
                      <c:pt idx="2">
                        <c:v>0.16053511705685619</c:v>
                      </c:pt>
                      <c:pt idx="3">
                        <c:v>0.13043478260869565</c:v>
                      </c:pt>
                      <c:pt idx="4">
                        <c:v>3.0100334448160539E-2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4CC-4E87-86EC-9CC5283E1FF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kysymykset'!$B$9857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miehet (n=207)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kysymykset'!$C$9857:$G$9857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0.55339805825242716</c:v>
                      </c:pt>
                      <c:pt idx="1">
                        <c:v>0.13106796116504857</c:v>
                      </c:pt>
                      <c:pt idx="2">
                        <c:v>0.14077669902912623</c:v>
                      </c:pt>
                      <c:pt idx="3">
                        <c:v>0.14077669902912623</c:v>
                      </c:pt>
                      <c:pt idx="4">
                        <c:v>3.398058252427185E-2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4CC-4E87-86EC-9CC5283E1FF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kysymykset'!$B$9858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Akavan alaisen liiton jäsenet (n=273)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kysymykset'!$C$9858:$G$9858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0.52962962962962956</c:v>
                      </c:pt>
                      <c:pt idx="1">
                        <c:v>0.14074074074074072</c:v>
                      </c:pt>
                      <c:pt idx="2">
                        <c:v>0.19259259259259262</c:v>
                      </c:pt>
                      <c:pt idx="3">
                        <c:v>0.1111111111111111</c:v>
                      </c:pt>
                      <c:pt idx="4">
                        <c:v>2.5925925925925925E-2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4CC-4E87-86EC-9CC5283E1FFF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kysymykset'!$B$9859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Akavan alaisen liiton jäsenet (n=165)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kysymykset'!$C$9859:$G$9859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0.60606060606060619</c:v>
                      </c:pt>
                      <c:pt idx="1">
                        <c:v>6.6666666666666666E-2</c:v>
                      </c:pt>
                      <c:pt idx="2">
                        <c:v>0.1878787878787879</c:v>
                      </c:pt>
                      <c:pt idx="3">
                        <c:v>0.12121212121212122</c:v>
                      </c:pt>
                      <c:pt idx="4">
                        <c:v>1.8181818181818181E-2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4CC-4E87-86EC-9CC5283E1FFF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kysymykset'!$B$9860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muiden keskusjärjestöjen alaisten liittojen jäsenet (n=308)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kysymykset'!$C$9860:$G$9860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0.44701986754966888</c:v>
                      </c:pt>
                      <c:pt idx="1">
                        <c:v>0.18874172185430466</c:v>
                      </c:pt>
                      <c:pt idx="2">
                        <c:v>0.2119205298013245</c:v>
                      </c:pt>
                      <c:pt idx="3">
                        <c:v>0.12913907284768211</c:v>
                      </c:pt>
                      <c:pt idx="4">
                        <c:v>2.3178807947019868E-2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4CC-4E87-86EC-9CC5283E1FFF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kysymykset'!$B$9861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muiden keskusjärjestöjen alaisten liittojen jäsenet (n=120)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kysymykset'!$C$9861:$G$9861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0.64166666666666672</c:v>
                      </c:pt>
                      <c:pt idx="1">
                        <c:v>7.4999999999999997E-2</c:v>
                      </c:pt>
                      <c:pt idx="2">
                        <c:v>0.14166666666666666</c:v>
                      </c:pt>
                      <c:pt idx="3">
                        <c:v>0.13333333333333333</c:v>
                      </c:pt>
                      <c:pt idx="4">
                        <c:v>8.3333333333333332E-3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4CC-4E87-86EC-9CC5283E1FFF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kysymykset'!$B$9862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ammattiliittoon kuulumattomat (n=308)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kysymykset'!$C$9862:$G$9862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0.43831168831168832</c:v>
                      </c:pt>
                      <c:pt idx="1">
                        <c:v>0.11688311688311688</c:v>
                      </c:pt>
                      <c:pt idx="2">
                        <c:v>0.20454545454545456</c:v>
                      </c:pt>
                      <c:pt idx="3">
                        <c:v>0.20129870129870131</c:v>
                      </c:pt>
                      <c:pt idx="4">
                        <c:v>3.896103896103896E-2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4CC-4E87-86EC-9CC5283E1FFF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kysymykset'!$B$9863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ammattiliittoon kuulumattomat (n=191)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kysymykset'!$C$9850:$G$9850</c15:sqref>
                        </c15:formulaRef>
                      </c:ext>
                    </c:extLst>
                    <c:strCache>
                      <c:ptCount val="5"/>
                      <c:pt idx="0">
                        <c:v>Palkansaajana</c:v>
                      </c:pt>
                      <c:pt idx="1">
                        <c:v>Yrittäjänä</c:v>
                      </c:pt>
                      <c:pt idx="2">
                        <c:v>Samanaikaisesti sekä palkansaajana että yrittäjänä</c:v>
                      </c:pt>
                      <c:pt idx="3">
                        <c:v>Työllistymisen tavalla ei ole minulle merkitystä</c:v>
                      </c:pt>
                      <c:pt idx="4">
                        <c:v>En osaa sanoa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'[Vertailuryhmät UUSI.xlsx]Kaikki kysymykset'!$C$9863:$G$9863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0.52879581151832467</c:v>
                      </c:pt>
                      <c:pt idx="1">
                        <c:v>0.12565445026178013</c:v>
                      </c:pt>
                      <c:pt idx="2">
                        <c:v>0.13612565445026178</c:v>
                      </c:pt>
                      <c:pt idx="3">
                        <c:v>0.15183246073298429</c:v>
                      </c:pt>
                      <c:pt idx="4">
                        <c:v>5.759162303664922E-2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4CC-4E87-86EC-9CC5283E1FFF}"/>
                  </c:ext>
                </c:extLst>
              </c15:ser>
            </c15:filteredBarSeries>
          </c:ext>
        </c:extLst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0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Haluatko tulevaisuudessa työllistyä mieluiten...?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57740090076759"/>
          <c:y val="0.16192147856517941"/>
          <c:w val="0.72366725917001962"/>
          <c:h val="0.610603674540684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[Aikasarjavertailut.xlsx]Taul1!$C$109</c:f>
              <c:strCache>
                <c:ptCount val="1"/>
                <c:pt idx="0">
                  <c:v>2023: 18-35-vuotiaat korkeakoulutetut (n=1002)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[Aikasarjavertailut.xlsx]Taul1!$D$108:$H$108</c:f>
              <c:strCache>
                <c:ptCount val="5"/>
                <c:pt idx="0">
                  <c:v>Palkansaajana</c:v>
                </c:pt>
                <c:pt idx="1">
                  <c:v>Yrittäjänä</c:v>
                </c:pt>
                <c:pt idx="2">
                  <c:v>Samanaikaisesti sekä palkansaajana että yrittäjänä</c:v>
                </c:pt>
                <c:pt idx="3">
                  <c:v>Työllistymisen tavalla ei ole minulle merkitystä</c:v>
                </c:pt>
                <c:pt idx="4">
                  <c:v>En osaa sanoa</c:v>
                </c:pt>
              </c:strCache>
            </c:strRef>
          </c:cat>
          <c:val>
            <c:numRef>
              <c:f>[Aikasarjavertailut.xlsx]Taul1!$D$109:$H$109</c:f>
              <c:numCache>
                <c:formatCode>0%</c:formatCode>
                <c:ptCount val="5"/>
                <c:pt idx="0">
                  <c:v>0.45757575757575758</c:v>
                </c:pt>
                <c:pt idx="1">
                  <c:v>0.16161616161616163</c:v>
                </c:pt>
                <c:pt idx="2">
                  <c:v>0.20505050505050504</c:v>
                </c:pt>
                <c:pt idx="3">
                  <c:v>0.1393939393939394</c:v>
                </c:pt>
                <c:pt idx="4">
                  <c:v>3.6363636363636362E-2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6-4DC1-B3F0-86B08347D996}"/>
            </c:ext>
          </c:extLst>
        </c:ser>
        <c:ser>
          <c:idx val="1"/>
          <c:order val="1"/>
          <c:tx>
            <c:strRef>
              <c:f>[Aikasarjavertailut.xlsx]Taul1!$C$110</c:f>
              <c:strCache>
                <c:ptCount val="1"/>
                <c:pt idx="0">
                  <c:v>2018: 18-35-vuotiaat vastaajat (n=1003)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[Aikasarjavertailut.xlsx]Taul1!$D$108:$H$108</c:f>
              <c:strCache>
                <c:ptCount val="5"/>
                <c:pt idx="0">
                  <c:v>Palkansaajana</c:v>
                </c:pt>
                <c:pt idx="1">
                  <c:v>Yrittäjänä</c:v>
                </c:pt>
                <c:pt idx="2">
                  <c:v>Samanaikaisesti sekä palkansaajana että yrittäjänä</c:v>
                </c:pt>
                <c:pt idx="3">
                  <c:v>Työllistymisen tavalla ei ole minulle merkitystä</c:v>
                </c:pt>
                <c:pt idx="4">
                  <c:v>En osaa sanoa</c:v>
                </c:pt>
              </c:strCache>
            </c:strRef>
          </c:cat>
          <c:val>
            <c:numRef>
              <c:f>[Aikasarjavertailut.xlsx]Taul1!$D$110:$H$110</c:f>
              <c:numCache>
                <c:formatCode>0%</c:formatCode>
                <c:ptCount val="5"/>
                <c:pt idx="0">
                  <c:v>0.55910169807309829</c:v>
                </c:pt>
                <c:pt idx="1">
                  <c:v>7.9033819029614455E-2</c:v>
                </c:pt>
                <c:pt idx="2">
                  <c:v>0.14213812238891313</c:v>
                </c:pt>
                <c:pt idx="3">
                  <c:v>0.19090621384717377</c:v>
                </c:pt>
                <c:pt idx="4">
                  <c:v>2.8820146661200276E-2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6-4DC1-B3F0-86B08347D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Haluatko tulevaisuudessa työllistyä mieluiten...?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5269031542623019"/>
          <c:y val="8.5725808870830658E-2"/>
          <c:w val="0.62245472218675502"/>
          <c:h val="0.69496809697871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kysymykset'!$C$9850</c:f>
              <c:strCache>
                <c:ptCount val="1"/>
                <c:pt idx="0">
                  <c:v>Palkansaajana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  <c:extLst/>
            </c:strRef>
          </c:cat>
          <c:val>
            <c:numRef>
              <c:f>'Kaikki kysymykset'!$C$9851:$C$9863</c:f>
              <c:numCache>
                <c:formatCode>0%</c:formatCode>
                <c:ptCount val="2"/>
                <c:pt idx="0">
                  <c:v>0.45757575757575758</c:v>
                </c:pt>
                <c:pt idx="1">
                  <c:v>0.58070866141732291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08-4038-9D6F-F3FAF592F310}"/>
            </c:ext>
          </c:extLst>
        </c:ser>
        <c:ser>
          <c:idx val="2"/>
          <c:order val="1"/>
          <c:tx>
            <c:strRef>
              <c:f>'Kaikki kysymykset'!$D$9850</c:f>
              <c:strCache>
                <c:ptCount val="1"/>
                <c:pt idx="0">
                  <c:v>Yrittäjänä</c:v>
                </c:pt>
              </c:strCache>
            </c:strRef>
          </c:tx>
          <c:spPr>
            <a:solidFill>
              <a:srgbClr val="C239CE">
                <a:lumMod val="20000"/>
                <a:lumOff val="8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  <c:extLst/>
            </c:strRef>
          </c:cat>
          <c:val>
            <c:numRef>
              <c:f>'Kaikki kysymykset'!$D$9851:$D$9863</c:f>
              <c:numCache>
                <c:formatCode>0%</c:formatCode>
                <c:ptCount val="2"/>
                <c:pt idx="0">
                  <c:v>0.16161616161616163</c:v>
                </c:pt>
                <c:pt idx="1">
                  <c:v>9.6456692913385836E-2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08-4038-9D6F-F3FAF592F310}"/>
            </c:ext>
          </c:extLst>
        </c:ser>
        <c:ser>
          <c:idx val="4"/>
          <c:order val="2"/>
          <c:tx>
            <c:strRef>
              <c:f>'Kaikki kysymykset'!$E$9850</c:f>
              <c:strCache>
                <c:ptCount val="1"/>
                <c:pt idx="0">
                  <c:v>Samanaikaisesti sekä palkansaajana että yrittäjänä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  <c:extLst/>
            </c:strRef>
          </c:cat>
          <c:val>
            <c:numRef>
              <c:f>'Kaikki kysymykset'!$E$9851:$E$9863</c:f>
              <c:numCache>
                <c:formatCode>0%</c:formatCode>
                <c:ptCount val="2"/>
                <c:pt idx="0">
                  <c:v>0.20505050505050504</c:v>
                </c:pt>
                <c:pt idx="1">
                  <c:v>0.15354330708661418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08-4038-9D6F-F3FAF592F310}"/>
            </c:ext>
          </c:extLst>
        </c:ser>
        <c:ser>
          <c:idx val="6"/>
          <c:order val="3"/>
          <c:tx>
            <c:strRef>
              <c:f>'Kaikki kysymykset'!$F$9850</c:f>
              <c:strCache>
                <c:ptCount val="1"/>
                <c:pt idx="0">
                  <c:v>Työllistymisen tavalla ei ole minulle merkitystä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  <c:extLst/>
            </c:strRef>
          </c:cat>
          <c:val>
            <c:numRef>
              <c:f>'Kaikki kysymykset'!$F$9851:$F$9863</c:f>
              <c:numCache>
                <c:formatCode>0%</c:formatCode>
                <c:ptCount val="2"/>
                <c:pt idx="0">
                  <c:v>0.1393939393939394</c:v>
                </c:pt>
                <c:pt idx="1">
                  <c:v>0.13779527559055119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4608-4038-9D6F-F3FAF592F310}"/>
            </c:ext>
          </c:extLst>
        </c:ser>
        <c:ser>
          <c:idx val="7"/>
          <c:order val="4"/>
          <c:tx>
            <c:strRef>
              <c:f>'Kaikki kysymykset'!$G$9850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  <c:extLst/>
            </c:strRef>
          </c:cat>
          <c:val>
            <c:numRef>
              <c:f>'Kaikki kysymykset'!$G$9851:$G$9863</c:f>
              <c:numCache>
                <c:formatCode>0%</c:formatCode>
                <c:ptCount val="2"/>
                <c:pt idx="0">
                  <c:v>3.6363636363636362E-2</c:v>
                </c:pt>
                <c:pt idx="1">
                  <c:v>3.1496062992125984E-2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4608-4038-9D6F-F3FAF592F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2.012540017695584E-2"/>
          <c:y val="0.85774668345620697"/>
          <c:w val="0.69856924369349371"/>
          <c:h val="0.1087510776481407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Haluatko tulevaisuudessa työllistyä mieluiten...?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5269031542623019"/>
          <c:y val="8.5725808870830658E-2"/>
          <c:w val="0.62245472218675502"/>
          <c:h val="0.69496809697871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kysymykset'!$C$9850</c:f>
              <c:strCache>
                <c:ptCount val="1"/>
                <c:pt idx="0">
                  <c:v>Palkansaajana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4"/>
                <c:pt idx="0">
                  <c:v>18-35-vuotiaat korkeakoulutetut naiset (n=576)</c:v>
                </c:pt>
                <c:pt idx="1">
                  <c:v>18-35-vuotiaat korkeakoulutetut miehet (n=403)</c:v>
                </c:pt>
                <c:pt idx="2">
                  <c:v>36-65-vuotiaat korkeakoulutetut naiset (n=299)</c:v>
                </c:pt>
                <c:pt idx="3">
                  <c:v>36-65-vuotiaat korkeakoulutetut miehet (n=207)</c:v>
                </c:pt>
              </c:strCache>
              <c:extLst/>
            </c:strRef>
          </c:cat>
          <c:val>
            <c:numRef>
              <c:f>'Kaikki kysymykset'!$C$9851:$C$9863</c:f>
              <c:numCache>
                <c:formatCode>0%</c:formatCode>
                <c:ptCount val="4"/>
                <c:pt idx="0">
                  <c:v>0.51313485113835378</c:v>
                </c:pt>
                <c:pt idx="1">
                  <c:v>0.38790931989924438</c:v>
                </c:pt>
                <c:pt idx="2">
                  <c:v>0.60535117056856191</c:v>
                </c:pt>
                <c:pt idx="3">
                  <c:v>0.55339805825242716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4BB-4CBF-8461-745E5CC76E9F}"/>
            </c:ext>
          </c:extLst>
        </c:ser>
        <c:ser>
          <c:idx val="2"/>
          <c:order val="1"/>
          <c:tx>
            <c:strRef>
              <c:f>'Kaikki kysymykset'!$D$9850</c:f>
              <c:strCache>
                <c:ptCount val="1"/>
                <c:pt idx="0">
                  <c:v>Yrittäjänä</c:v>
                </c:pt>
              </c:strCache>
            </c:strRef>
          </c:tx>
          <c:spPr>
            <a:solidFill>
              <a:srgbClr val="C239CE">
                <a:lumMod val="20000"/>
                <a:lumOff val="8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4"/>
                <c:pt idx="0">
                  <c:v>18-35-vuotiaat korkeakoulutetut naiset (n=576)</c:v>
                </c:pt>
                <c:pt idx="1">
                  <c:v>18-35-vuotiaat korkeakoulutetut miehet (n=403)</c:v>
                </c:pt>
                <c:pt idx="2">
                  <c:v>36-65-vuotiaat korkeakoulutetut naiset (n=299)</c:v>
                </c:pt>
                <c:pt idx="3">
                  <c:v>36-65-vuotiaat korkeakoulutetut miehet (n=207)</c:v>
                </c:pt>
              </c:strCache>
              <c:extLst/>
            </c:strRef>
          </c:cat>
          <c:val>
            <c:numRef>
              <c:f>'Kaikki kysymykset'!$D$9851:$D$9863</c:f>
              <c:numCache>
                <c:formatCode>0%</c:formatCode>
                <c:ptCount val="4"/>
                <c:pt idx="0">
                  <c:v>7.8809106830122599E-2</c:v>
                </c:pt>
                <c:pt idx="1">
                  <c:v>0.28463476070528965</c:v>
                </c:pt>
                <c:pt idx="2">
                  <c:v>7.3578595317725759E-2</c:v>
                </c:pt>
                <c:pt idx="3">
                  <c:v>0.13106796116504857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4BB-4CBF-8461-745E5CC76E9F}"/>
            </c:ext>
          </c:extLst>
        </c:ser>
        <c:ser>
          <c:idx val="4"/>
          <c:order val="2"/>
          <c:tx>
            <c:strRef>
              <c:f>'Kaikki kysymykset'!$E$9850</c:f>
              <c:strCache>
                <c:ptCount val="1"/>
                <c:pt idx="0">
                  <c:v>Samanaikaisesti sekä palkansaajana että yrittäjänä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4"/>
                <c:pt idx="0">
                  <c:v>18-35-vuotiaat korkeakoulutetut naiset (n=576)</c:v>
                </c:pt>
                <c:pt idx="1">
                  <c:v>18-35-vuotiaat korkeakoulutetut miehet (n=403)</c:v>
                </c:pt>
                <c:pt idx="2">
                  <c:v>36-65-vuotiaat korkeakoulutetut naiset (n=299)</c:v>
                </c:pt>
                <c:pt idx="3">
                  <c:v>36-65-vuotiaat korkeakoulutetut miehet (n=207)</c:v>
                </c:pt>
              </c:strCache>
              <c:extLst/>
            </c:strRef>
          </c:cat>
          <c:val>
            <c:numRef>
              <c:f>'Kaikki kysymykset'!$E$9851:$E$9863</c:f>
              <c:numCache>
                <c:formatCode>0%</c:formatCode>
                <c:ptCount val="4"/>
                <c:pt idx="0">
                  <c:v>0.22416812609457093</c:v>
                </c:pt>
                <c:pt idx="1">
                  <c:v>0.17884130982367757</c:v>
                </c:pt>
                <c:pt idx="2">
                  <c:v>0.16053511705685619</c:v>
                </c:pt>
                <c:pt idx="3">
                  <c:v>0.14077669902912623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4BB-4CBF-8461-745E5CC76E9F}"/>
            </c:ext>
          </c:extLst>
        </c:ser>
        <c:ser>
          <c:idx val="6"/>
          <c:order val="3"/>
          <c:tx>
            <c:strRef>
              <c:f>'Kaikki kysymykset'!$F$9850</c:f>
              <c:strCache>
                <c:ptCount val="1"/>
                <c:pt idx="0">
                  <c:v>Työllistymisen tavalla ei ole minulle merkitystä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4"/>
                <c:pt idx="0">
                  <c:v>18-35-vuotiaat korkeakoulutetut naiset (n=576)</c:v>
                </c:pt>
                <c:pt idx="1">
                  <c:v>18-35-vuotiaat korkeakoulutetut miehet (n=403)</c:v>
                </c:pt>
                <c:pt idx="2">
                  <c:v>36-65-vuotiaat korkeakoulutetut naiset (n=299)</c:v>
                </c:pt>
                <c:pt idx="3">
                  <c:v>36-65-vuotiaat korkeakoulutetut miehet (n=207)</c:v>
                </c:pt>
              </c:strCache>
              <c:extLst/>
            </c:strRef>
          </c:cat>
          <c:val>
            <c:numRef>
              <c:f>'Kaikki kysymykset'!$F$9851:$F$9863</c:f>
              <c:numCache>
                <c:formatCode>0%</c:formatCode>
                <c:ptCount val="4"/>
                <c:pt idx="0">
                  <c:v>0.15761821366024517</c:v>
                </c:pt>
                <c:pt idx="1">
                  <c:v>0.1057934508816121</c:v>
                </c:pt>
                <c:pt idx="2">
                  <c:v>0.13043478260869565</c:v>
                </c:pt>
                <c:pt idx="3">
                  <c:v>0.14077669902912623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4BB-4CBF-8461-745E5CC76E9F}"/>
            </c:ext>
          </c:extLst>
        </c:ser>
        <c:ser>
          <c:idx val="7"/>
          <c:order val="4"/>
          <c:tx>
            <c:strRef>
              <c:f>'Kaikki kysymykset'!$G$9850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BB-4CBF-8461-745E5CC76E9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4"/>
                <c:pt idx="0">
                  <c:v>18-35-vuotiaat korkeakoulutetut naiset (n=576)</c:v>
                </c:pt>
                <c:pt idx="1">
                  <c:v>18-35-vuotiaat korkeakoulutetut miehet (n=403)</c:v>
                </c:pt>
                <c:pt idx="2">
                  <c:v>36-65-vuotiaat korkeakoulutetut naiset (n=299)</c:v>
                </c:pt>
                <c:pt idx="3">
                  <c:v>36-65-vuotiaat korkeakoulutetut miehet (n=207)</c:v>
                </c:pt>
              </c:strCache>
              <c:extLst/>
            </c:strRef>
          </c:cat>
          <c:val>
            <c:numRef>
              <c:f>'Kaikki kysymykset'!$G$9851:$G$9863</c:f>
              <c:numCache>
                <c:formatCode>0%</c:formatCode>
                <c:ptCount val="4"/>
                <c:pt idx="0">
                  <c:v>2.6269702276707531E-2</c:v>
                </c:pt>
                <c:pt idx="1">
                  <c:v>4.2821158690176324E-2</c:v>
                </c:pt>
                <c:pt idx="2">
                  <c:v>3.0100334448160539E-2</c:v>
                </c:pt>
                <c:pt idx="3">
                  <c:v>3.398058252427185E-2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C4BB-4CBF-8461-745E5CC76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2.012540017695584E-2"/>
          <c:y val="0.85774668345620697"/>
          <c:w val="0.69856924369349371"/>
          <c:h val="0.1087510776481407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Haluatko tulevaisuudessa työllistyä mieluiten...?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5269031542623019"/>
          <c:y val="8.5725808870830658E-2"/>
          <c:w val="0.62245472218675502"/>
          <c:h val="0.69496809697871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kysymykset'!$C$9850</c:f>
              <c:strCache>
                <c:ptCount val="1"/>
                <c:pt idx="0">
                  <c:v>Palkansaajana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6"/>
                <c:pt idx="0">
                  <c:v>18-35-vuotiaat korkeakoulutetut Akavan alaisen liiton jäsenet (n=273)</c:v>
                </c:pt>
                <c:pt idx="1">
                  <c:v>36-65-vuotiaat korkeakoulutetut Akavan alaisen liiton jäsenet (n=165)</c:v>
                </c:pt>
                <c:pt idx="2">
                  <c:v>18-35-vuotiaat korkeakoulutetut muiden keskusjärjestöjen alaisten liittojen jäsenet (n=308)</c:v>
                </c:pt>
                <c:pt idx="3">
                  <c:v>36-65-vuotiaat korkeakoulutetut muiden keskusjärjestöjen alaisten liittojen jäsenet (n=120)</c:v>
                </c:pt>
                <c:pt idx="4">
                  <c:v>18-35-vuotiaat korkeakoulutetut ammattiliittoon kuulumattomat (n=308)</c:v>
                </c:pt>
                <c:pt idx="5">
                  <c:v>36-65-vuotiaat korkeakoulutetut ammattiliittoon kuulumattomat (n=191)</c:v>
                </c:pt>
              </c:strCache>
              <c:extLst/>
            </c:strRef>
          </c:cat>
          <c:val>
            <c:numRef>
              <c:f>'Kaikki kysymykset'!$C$9851:$C$9863</c:f>
              <c:numCache>
                <c:formatCode>0%</c:formatCode>
                <c:ptCount val="6"/>
                <c:pt idx="0">
                  <c:v>0.52962962962962956</c:v>
                </c:pt>
                <c:pt idx="1">
                  <c:v>0.60606060606060619</c:v>
                </c:pt>
                <c:pt idx="2">
                  <c:v>0.44701986754966888</c:v>
                </c:pt>
                <c:pt idx="3">
                  <c:v>0.64166666666666672</c:v>
                </c:pt>
                <c:pt idx="4">
                  <c:v>0.43831168831168832</c:v>
                </c:pt>
                <c:pt idx="5">
                  <c:v>0.52879581151832467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303-4D6F-B0D0-418EF1D3CEDB}"/>
            </c:ext>
          </c:extLst>
        </c:ser>
        <c:ser>
          <c:idx val="2"/>
          <c:order val="1"/>
          <c:tx>
            <c:strRef>
              <c:f>'Kaikki kysymykset'!$D$9850</c:f>
              <c:strCache>
                <c:ptCount val="1"/>
                <c:pt idx="0">
                  <c:v>Yrittäjänä</c:v>
                </c:pt>
              </c:strCache>
            </c:strRef>
          </c:tx>
          <c:spPr>
            <a:solidFill>
              <a:srgbClr val="C239CE">
                <a:lumMod val="20000"/>
                <a:lumOff val="8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6"/>
                <c:pt idx="0">
                  <c:v>18-35-vuotiaat korkeakoulutetut Akavan alaisen liiton jäsenet (n=273)</c:v>
                </c:pt>
                <c:pt idx="1">
                  <c:v>36-65-vuotiaat korkeakoulutetut Akavan alaisen liiton jäsenet (n=165)</c:v>
                </c:pt>
                <c:pt idx="2">
                  <c:v>18-35-vuotiaat korkeakoulutetut muiden keskusjärjestöjen alaisten liittojen jäsenet (n=308)</c:v>
                </c:pt>
                <c:pt idx="3">
                  <c:v>36-65-vuotiaat korkeakoulutetut muiden keskusjärjestöjen alaisten liittojen jäsenet (n=120)</c:v>
                </c:pt>
                <c:pt idx="4">
                  <c:v>18-35-vuotiaat korkeakoulutetut ammattiliittoon kuulumattomat (n=308)</c:v>
                </c:pt>
                <c:pt idx="5">
                  <c:v>36-65-vuotiaat korkeakoulutetut ammattiliittoon kuulumattomat (n=191)</c:v>
                </c:pt>
              </c:strCache>
              <c:extLst/>
            </c:strRef>
          </c:cat>
          <c:val>
            <c:numRef>
              <c:f>'Kaikki kysymykset'!$D$9851:$D$9863</c:f>
              <c:numCache>
                <c:formatCode>0%</c:formatCode>
                <c:ptCount val="6"/>
                <c:pt idx="0">
                  <c:v>0.14074074074074072</c:v>
                </c:pt>
                <c:pt idx="1">
                  <c:v>6.6666666666666666E-2</c:v>
                </c:pt>
                <c:pt idx="2">
                  <c:v>0.18874172185430466</c:v>
                </c:pt>
                <c:pt idx="3">
                  <c:v>7.4999999999999997E-2</c:v>
                </c:pt>
                <c:pt idx="4">
                  <c:v>0.11688311688311688</c:v>
                </c:pt>
                <c:pt idx="5">
                  <c:v>0.12565445026178013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303-4D6F-B0D0-418EF1D3CEDB}"/>
            </c:ext>
          </c:extLst>
        </c:ser>
        <c:ser>
          <c:idx val="4"/>
          <c:order val="2"/>
          <c:tx>
            <c:strRef>
              <c:f>'Kaikki kysymykset'!$E$9850</c:f>
              <c:strCache>
                <c:ptCount val="1"/>
                <c:pt idx="0">
                  <c:v>Samanaikaisesti sekä palkansaajana että yrittäjänä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6"/>
                <c:pt idx="0">
                  <c:v>18-35-vuotiaat korkeakoulutetut Akavan alaisen liiton jäsenet (n=273)</c:v>
                </c:pt>
                <c:pt idx="1">
                  <c:v>36-65-vuotiaat korkeakoulutetut Akavan alaisen liiton jäsenet (n=165)</c:v>
                </c:pt>
                <c:pt idx="2">
                  <c:v>18-35-vuotiaat korkeakoulutetut muiden keskusjärjestöjen alaisten liittojen jäsenet (n=308)</c:v>
                </c:pt>
                <c:pt idx="3">
                  <c:v>36-65-vuotiaat korkeakoulutetut muiden keskusjärjestöjen alaisten liittojen jäsenet (n=120)</c:v>
                </c:pt>
                <c:pt idx="4">
                  <c:v>18-35-vuotiaat korkeakoulutetut ammattiliittoon kuulumattomat (n=308)</c:v>
                </c:pt>
                <c:pt idx="5">
                  <c:v>36-65-vuotiaat korkeakoulutetut ammattiliittoon kuulumattomat (n=191)</c:v>
                </c:pt>
              </c:strCache>
              <c:extLst/>
            </c:strRef>
          </c:cat>
          <c:val>
            <c:numRef>
              <c:f>'Kaikki kysymykset'!$E$9851:$E$9863</c:f>
              <c:numCache>
                <c:formatCode>0%</c:formatCode>
                <c:ptCount val="6"/>
                <c:pt idx="0">
                  <c:v>0.19259259259259262</c:v>
                </c:pt>
                <c:pt idx="1">
                  <c:v>0.1878787878787879</c:v>
                </c:pt>
                <c:pt idx="2">
                  <c:v>0.2119205298013245</c:v>
                </c:pt>
                <c:pt idx="3">
                  <c:v>0.14166666666666666</c:v>
                </c:pt>
                <c:pt idx="4">
                  <c:v>0.20454545454545456</c:v>
                </c:pt>
                <c:pt idx="5">
                  <c:v>0.13612565445026178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303-4D6F-B0D0-418EF1D3CEDB}"/>
            </c:ext>
          </c:extLst>
        </c:ser>
        <c:ser>
          <c:idx val="6"/>
          <c:order val="3"/>
          <c:tx>
            <c:strRef>
              <c:f>'Kaikki kysymykset'!$F$9850</c:f>
              <c:strCache>
                <c:ptCount val="1"/>
                <c:pt idx="0">
                  <c:v>Työllistymisen tavalla ei ole minulle merkitystä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6"/>
                <c:pt idx="0">
                  <c:v>18-35-vuotiaat korkeakoulutetut Akavan alaisen liiton jäsenet (n=273)</c:v>
                </c:pt>
                <c:pt idx="1">
                  <c:v>36-65-vuotiaat korkeakoulutetut Akavan alaisen liiton jäsenet (n=165)</c:v>
                </c:pt>
                <c:pt idx="2">
                  <c:v>18-35-vuotiaat korkeakoulutetut muiden keskusjärjestöjen alaisten liittojen jäsenet (n=308)</c:v>
                </c:pt>
                <c:pt idx="3">
                  <c:v>36-65-vuotiaat korkeakoulutetut muiden keskusjärjestöjen alaisten liittojen jäsenet (n=120)</c:v>
                </c:pt>
                <c:pt idx="4">
                  <c:v>18-35-vuotiaat korkeakoulutetut ammattiliittoon kuulumattomat (n=308)</c:v>
                </c:pt>
                <c:pt idx="5">
                  <c:v>36-65-vuotiaat korkeakoulutetut ammattiliittoon kuulumattomat (n=191)</c:v>
                </c:pt>
              </c:strCache>
              <c:extLst/>
            </c:strRef>
          </c:cat>
          <c:val>
            <c:numRef>
              <c:f>'Kaikki kysymykset'!$F$9851:$F$9863</c:f>
              <c:numCache>
                <c:formatCode>0%</c:formatCode>
                <c:ptCount val="6"/>
                <c:pt idx="0">
                  <c:v>0.1111111111111111</c:v>
                </c:pt>
                <c:pt idx="1">
                  <c:v>0.12121212121212122</c:v>
                </c:pt>
                <c:pt idx="2">
                  <c:v>0.12913907284768211</c:v>
                </c:pt>
                <c:pt idx="3">
                  <c:v>0.13333333333333333</c:v>
                </c:pt>
                <c:pt idx="4">
                  <c:v>0.20129870129870131</c:v>
                </c:pt>
                <c:pt idx="5">
                  <c:v>0.15183246073298429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303-4D6F-B0D0-418EF1D3CEDB}"/>
            </c:ext>
          </c:extLst>
        </c:ser>
        <c:ser>
          <c:idx val="7"/>
          <c:order val="4"/>
          <c:tx>
            <c:strRef>
              <c:f>'Kaikki kysymykset'!$G$9850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03-4D6F-B0D0-418EF1D3CED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kysymykset'!$B$9851:$B$9863</c:f>
              <c:strCache>
                <c:ptCount val="6"/>
                <c:pt idx="0">
                  <c:v>18-35-vuotiaat korkeakoulutetut Akavan alaisen liiton jäsenet (n=273)</c:v>
                </c:pt>
                <c:pt idx="1">
                  <c:v>36-65-vuotiaat korkeakoulutetut Akavan alaisen liiton jäsenet (n=165)</c:v>
                </c:pt>
                <c:pt idx="2">
                  <c:v>18-35-vuotiaat korkeakoulutetut muiden keskusjärjestöjen alaisten liittojen jäsenet (n=308)</c:v>
                </c:pt>
                <c:pt idx="3">
                  <c:v>36-65-vuotiaat korkeakoulutetut muiden keskusjärjestöjen alaisten liittojen jäsenet (n=120)</c:v>
                </c:pt>
                <c:pt idx="4">
                  <c:v>18-35-vuotiaat korkeakoulutetut ammattiliittoon kuulumattomat (n=308)</c:v>
                </c:pt>
                <c:pt idx="5">
                  <c:v>36-65-vuotiaat korkeakoulutetut ammattiliittoon kuulumattomat (n=191)</c:v>
                </c:pt>
              </c:strCache>
              <c:extLst/>
            </c:strRef>
          </c:cat>
          <c:val>
            <c:numRef>
              <c:f>'Kaikki kysymykset'!$G$9851:$G$9863</c:f>
              <c:numCache>
                <c:formatCode>0%</c:formatCode>
                <c:ptCount val="6"/>
                <c:pt idx="0">
                  <c:v>2.5925925925925925E-2</c:v>
                </c:pt>
                <c:pt idx="1">
                  <c:v>1.8181818181818181E-2</c:v>
                </c:pt>
                <c:pt idx="2">
                  <c:v>2.3178807947019868E-2</c:v>
                </c:pt>
                <c:pt idx="3">
                  <c:v>8.3333333333333332E-3</c:v>
                </c:pt>
                <c:pt idx="4">
                  <c:v>3.896103896103896E-2</c:v>
                </c:pt>
                <c:pt idx="5">
                  <c:v>5.759162303664922E-2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B303-4D6F-B0D0-418EF1D3C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2.012540017695584E-2"/>
          <c:y val="0.85774668345620697"/>
          <c:w val="0.69856924369349371"/>
          <c:h val="0.1087510776481407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Mikä on korkeimman suorittamasi tutkinnon taso?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8.5725808870830658E-2"/>
          <c:w val="0.6986673228346455"/>
          <c:h val="0.659021655439525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'[Vertailuryhmät.xlsx]Kaikki kysymykset'!$H$378</c:f>
              <c:strCache>
                <c:ptCount val="1"/>
                <c:pt idx="0">
                  <c:v>Opistotutkinto / alimman korkea-asteen tutkinto (esim. teknikko)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kysymykset'!$G$380:$G$381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</c:strRef>
          </c:cat>
          <c:val>
            <c:numRef>
              <c:f>'[Vertailuryhmät.xlsx]Kaikki kysymykset'!$H$380:$H$381</c:f>
              <c:numCache>
                <c:formatCode>0%</c:formatCode>
                <c:ptCount val="2"/>
                <c:pt idx="0">
                  <c:v>7.3770491803278687E-2</c:v>
                </c:pt>
                <c:pt idx="1">
                  <c:v>0.1373737373737374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A-46CB-AAA2-C12F52BF915A}"/>
            </c:ext>
          </c:extLst>
        </c:ser>
        <c:ser>
          <c:idx val="2"/>
          <c:order val="1"/>
          <c:tx>
            <c:strRef>
              <c:f>'[Vertailuryhmät.xlsx]Kaikki kysymykset'!$I$378</c:f>
              <c:strCache>
                <c:ptCount val="1"/>
                <c:pt idx="0">
                  <c:v>Alempi korkeakoulututkinto (esim. ammattikorkeakoulututkinto, insinööri, humanististen tieteiden kandidaatti)</c:v>
                </c:pt>
              </c:strCache>
            </c:strRef>
          </c:tx>
          <c:spPr>
            <a:solidFill>
              <a:srgbClr val="C239CE">
                <a:lumMod val="20000"/>
                <a:lumOff val="8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kysymykset'!$G$380:$G$381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</c:strRef>
          </c:cat>
          <c:val>
            <c:numRef>
              <c:f>'[Vertailuryhmät.xlsx]Kaikki kysymykset'!$I$380:$I$381</c:f>
              <c:numCache>
                <c:formatCode>0%</c:formatCode>
                <c:ptCount val="2"/>
                <c:pt idx="0">
                  <c:v>0.31420765027322406</c:v>
                </c:pt>
                <c:pt idx="1">
                  <c:v>0.33939393939393941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A-46CB-AAA2-C12F52BF915A}"/>
            </c:ext>
          </c:extLst>
        </c:ser>
        <c:ser>
          <c:idx val="4"/>
          <c:order val="2"/>
          <c:tx>
            <c:strRef>
              <c:f>'[Vertailuryhmät.xlsx]Kaikki kysymykset'!$J$378</c:f>
              <c:strCache>
                <c:ptCount val="1"/>
                <c:pt idx="0">
                  <c:v>Ylempi korkeakoulututkinto (esim. maisteri, lääketiet. lis., diplomi-insinööri, ylempi amk-tutkinto)</c:v>
                </c:pt>
              </c:strCache>
            </c:strRef>
          </c:tx>
          <c:spPr>
            <a:solidFill>
              <a:srgbClr val="198B97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kysymykset'!$G$380:$G$381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</c:strRef>
          </c:cat>
          <c:val>
            <c:numRef>
              <c:f>'[Vertailuryhmät.xlsx]Kaikki kysymykset'!$J$380:$J$381</c:f>
              <c:numCache>
                <c:formatCode>0%</c:formatCode>
                <c:ptCount val="2"/>
                <c:pt idx="0">
                  <c:v>0.57240437158469948</c:v>
                </c:pt>
                <c:pt idx="1">
                  <c:v>0.47878787878787882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A-46CB-AAA2-C12F52BF915A}"/>
            </c:ext>
          </c:extLst>
        </c:ser>
        <c:ser>
          <c:idx val="6"/>
          <c:order val="3"/>
          <c:tx>
            <c:strRef>
              <c:f>'[Vertailuryhmät.xlsx]Kaikki kysymykset'!$K$378</c:f>
              <c:strCache>
                <c:ptCount val="1"/>
                <c:pt idx="0">
                  <c:v>Tutkijakoulutus (esim. tieteellinen lisensiaatin tai tohtorin tutkinto)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kysymykset'!$G$380:$G$381</c:f>
              <c:strCache>
                <c:ptCount val="2"/>
                <c:pt idx="0">
                  <c:v>18-35-vuotiaat korkeakoulutetut (n=1002)</c:v>
                </c:pt>
                <c:pt idx="1">
                  <c:v>36-65-vuotiaat korkeakoulutetut (n=509)</c:v>
                </c:pt>
              </c:strCache>
            </c:strRef>
          </c:cat>
          <c:val>
            <c:numRef>
              <c:f>'[Vertailuryhmät.xlsx]Kaikki kysymykset'!$K$380:$K$381</c:f>
              <c:numCache>
                <c:formatCode>0%</c:formatCode>
                <c:ptCount val="2"/>
                <c:pt idx="0">
                  <c:v>3.9617486338797817E-2</c:v>
                </c:pt>
                <c:pt idx="1">
                  <c:v>4.4444444444444446E-2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DA-46CB-AAA2-C12F52BF9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92870692487746"/>
          <c:y val="0.8152783008962825"/>
          <c:w val="0.69856924369349371"/>
          <c:h val="0.17245379828516791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Mitä alaa olet opiskellut?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6651004412150066"/>
          <c:y val="9.425046969898189E-2"/>
          <c:w val="0.45039946023059424"/>
          <c:h val="0.76852045718032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'Kaikki kysymykset'!$B$427</c:f>
              <c:strCache>
                <c:ptCount val="1"/>
                <c:pt idx="0">
                  <c:v>18-35-vuotiaat korkeakoulutetut (n=731)</c:v>
                </c:pt>
              </c:strCache>
            </c:strRef>
          </c:tx>
          <c:spPr>
            <a:solidFill>
              <a:srgbClr val="C239CE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kysymykset'!$C$426:$R$426</c:f>
              <c:strCache>
                <c:ptCount val="16"/>
                <c:pt idx="0">
                  <c:v>Kaupallinen ala ja hallinto</c:v>
                </c:pt>
                <c:pt idx="1">
                  <c:v>Tekniikan ala</c:v>
                </c:pt>
                <c:pt idx="2">
                  <c:v>Terveys- tai hyvinvointiala (hoitoala, lääketiede)</c:v>
                </c:pt>
                <c:pt idx="3">
                  <c:v>Humanistinen ala</c:v>
                </c:pt>
                <c:pt idx="4">
                  <c:v>Tietojenkäsittely ja tietoliikenne (ICT)</c:v>
                </c:pt>
                <c:pt idx="5">
                  <c:v>Luonnontieteet</c:v>
                </c:pt>
                <c:pt idx="6">
                  <c:v>Kasvatusala</c:v>
                </c:pt>
                <c:pt idx="7">
                  <c:v>Yhteiskunnallinen ala</c:v>
                </c:pt>
                <c:pt idx="8">
                  <c:v>Sosiaaliala</c:v>
                </c:pt>
                <c:pt idx="9">
                  <c:v>Oikeustieteet</c:v>
                </c:pt>
                <c:pt idx="10">
                  <c:v>Matkailu- ja ravitsemisala</c:v>
                </c:pt>
                <c:pt idx="11">
                  <c:v>Taideala</c:v>
                </c:pt>
                <c:pt idx="12">
                  <c:v>Maa- ja metsätalousala</c:v>
                </c:pt>
                <c:pt idx="13">
                  <c:v>Liikunta-ala</c:v>
                </c:pt>
                <c:pt idx="14">
                  <c:v>Turvallisuus / Maanpuolustus</c:v>
                </c:pt>
                <c:pt idx="15">
                  <c:v>Jokin muu ala, mikä?</c:v>
                </c:pt>
              </c:strCache>
            </c:strRef>
          </c:cat>
          <c:val>
            <c:numRef>
              <c:f>'Kaikki kysymykset'!$C$427:$R$427</c:f>
              <c:numCache>
                <c:formatCode>0%</c:formatCode>
                <c:ptCount val="16"/>
                <c:pt idx="0">
                  <c:v>0.16279069767441862</c:v>
                </c:pt>
                <c:pt idx="1">
                  <c:v>0.14500683994528044</c:v>
                </c:pt>
                <c:pt idx="2">
                  <c:v>0.11764705882352941</c:v>
                </c:pt>
                <c:pt idx="3">
                  <c:v>9.8495212038303692E-2</c:v>
                </c:pt>
                <c:pt idx="4">
                  <c:v>6.8399452804377564E-2</c:v>
                </c:pt>
                <c:pt idx="5">
                  <c:v>5.7455540355677161E-2</c:v>
                </c:pt>
                <c:pt idx="6">
                  <c:v>5.6087551299589609E-2</c:v>
                </c:pt>
                <c:pt idx="7">
                  <c:v>5.4719562243502051E-2</c:v>
                </c:pt>
                <c:pt idx="8">
                  <c:v>4.1039671682626538E-2</c:v>
                </c:pt>
                <c:pt idx="9">
                  <c:v>5.0615595075239397E-2</c:v>
                </c:pt>
                <c:pt idx="10">
                  <c:v>3.8303693570451436E-2</c:v>
                </c:pt>
                <c:pt idx="11">
                  <c:v>2.1887824897400824E-2</c:v>
                </c:pt>
                <c:pt idx="12">
                  <c:v>2.4623803009575923E-2</c:v>
                </c:pt>
                <c:pt idx="13">
                  <c:v>2.4623803009575923E-2</c:v>
                </c:pt>
                <c:pt idx="14">
                  <c:v>1.778385772913817E-2</c:v>
                </c:pt>
                <c:pt idx="15">
                  <c:v>2.0519835841313269E-2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A6-4F67-A05C-CE4D2C17C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'Kaikki kysymykset'!$B$428</c15:sqref>
                        </c15:formulaRef>
                      </c:ext>
                    </c:extLst>
                    <c:strCache>
                      <c:ptCount val="1"/>
                      <c:pt idx="0">
                        <c:v>36-65-vuotiaat korkeakoulutetut (n=494)</c:v>
                      </c:pt>
                    </c:strCache>
                  </c:strRef>
                </c:tx>
                <c:spPr>
                  <a:solidFill>
                    <a:srgbClr val="198B97">
                      <a:lumMod val="60000"/>
                      <a:lumOff val="40000"/>
                    </a:srgbClr>
                  </a:solidFill>
                  <a:ln w="9525">
                    <a:solidFill>
                      <a:sysClr val="windowText" lastClr="000000"/>
                    </a:solidFill>
                  </a:ln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200"/>
                      </a:pPr>
                      <a:endParaRPr lang="fi-FI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'Kaikki kysymykset'!$C$426:$R$426</c15:sqref>
                        </c15:formulaRef>
                      </c:ext>
                    </c:extLst>
                    <c:strCache>
                      <c:ptCount val="16"/>
                      <c:pt idx="0">
                        <c:v>Kaupallinen ala ja hallinto</c:v>
                      </c:pt>
                      <c:pt idx="1">
                        <c:v>Tekniikan ala</c:v>
                      </c:pt>
                      <c:pt idx="2">
                        <c:v>Terveys- tai hyvinvointiala (hoitoala, lääketiede)</c:v>
                      </c:pt>
                      <c:pt idx="3">
                        <c:v>Humanistinen ala</c:v>
                      </c:pt>
                      <c:pt idx="4">
                        <c:v>Tietojenkäsittely ja tietoliikenne (ICT)</c:v>
                      </c:pt>
                      <c:pt idx="5">
                        <c:v>Luonnontieteet</c:v>
                      </c:pt>
                      <c:pt idx="6">
                        <c:v>Kasvatusala</c:v>
                      </c:pt>
                      <c:pt idx="7">
                        <c:v>Yhteiskunnallinen ala</c:v>
                      </c:pt>
                      <c:pt idx="8">
                        <c:v>Sosiaaliala</c:v>
                      </c:pt>
                      <c:pt idx="9">
                        <c:v>Oikeustieteet</c:v>
                      </c:pt>
                      <c:pt idx="10">
                        <c:v>Matkailu- ja ravitsemisala</c:v>
                      </c:pt>
                      <c:pt idx="11">
                        <c:v>Taideala</c:v>
                      </c:pt>
                      <c:pt idx="12">
                        <c:v>Maa- ja metsätalousala</c:v>
                      </c:pt>
                      <c:pt idx="13">
                        <c:v>Liikunta-ala</c:v>
                      </c:pt>
                      <c:pt idx="14">
                        <c:v>Turvallisuus / Maanpuolustus</c:v>
                      </c:pt>
                      <c:pt idx="15">
                        <c:v>Jokin muu ala, mikä?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'Kaikki kysymykset'!$C$428:$R$428</c15:sqref>
                        </c15:formulaRef>
                      </c:ext>
                    </c:extLst>
                    <c:numCache>
                      <c:formatCode>0%</c:formatCode>
                      <c:ptCount val="16"/>
                      <c:pt idx="0">
                        <c:v>0.19230769230769229</c:v>
                      </c:pt>
                      <c:pt idx="1">
                        <c:v>0.11133603238866396</c:v>
                      </c:pt>
                      <c:pt idx="2">
                        <c:v>0.11133603238866396</c:v>
                      </c:pt>
                      <c:pt idx="3">
                        <c:v>0.10526315789473684</c:v>
                      </c:pt>
                      <c:pt idx="4">
                        <c:v>7.2874493927125514E-2</c:v>
                      </c:pt>
                      <c:pt idx="5">
                        <c:v>8.0971659919028341E-2</c:v>
                      </c:pt>
                      <c:pt idx="6">
                        <c:v>7.2874493927125514E-2</c:v>
                      </c:pt>
                      <c:pt idx="7">
                        <c:v>5.4655870445344132E-2</c:v>
                      </c:pt>
                      <c:pt idx="8">
                        <c:v>4.2510121457489877E-2</c:v>
                      </c:pt>
                      <c:pt idx="9">
                        <c:v>2.6315789473684209E-2</c:v>
                      </c:pt>
                      <c:pt idx="10">
                        <c:v>3.6437246963562757E-2</c:v>
                      </c:pt>
                      <c:pt idx="11">
                        <c:v>2.8340080971659919E-2</c:v>
                      </c:pt>
                      <c:pt idx="12">
                        <c:v>2.0242914979757082E-2</c:v>
                      </c:pt>
                      <c:pt idx="13">
                        <c:v>6.0728744939271256E-3</c:v>
                      </c:pt>
                      <c:pt idx="14">
                        <c:v>8.0971659919028341E-3</c:v>
                      </c:pt>
                      <c:pt idx="15">
                        <c:v>3.036437246963563E-2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6A6-4F67-A05C-CE4D2C17C58E}"/>
                  </c:ext>
                </c:extLst>
              </c15:ser>
            </c15:filteredBarSeries>
          </c:ext>
        </c:extLst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Mitä alaa olet opiskellut?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8124050791993545"/>
          <c:y val="9.4250394850592112E-2"/>
          <c:w val="0.4582006254743019"/>
          <c:h val="0.76852045718032258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'Kaikki kysymykset'!$B$428</c:f>
              <c:strCache>
                <c:ptCount val="1"/>
                <c:pt idx="0">
                  <c:v>36-65-vuotiaat korkeakoulutetut (n=494)</c:v>
                </c:pt>
              </c:strCache>
            </c:strRef>
          </c:tx>
          <c:spPr>
            <a:solidFill>
              <a:srgbClr val="198B97">
                <a:lumMod val="60000"/>
                <a:lumOff val="40000"/>
              </a:srgbClr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kysymykset'!$C$426:$R$426</c:f>
              <c:strCache>
                <c:ptCount val="16"/>
                <c:pt idx="0">
                  <c:v>Kaupallinen ala ja hallinto</c:v>
                </c:pt>
                <c:pt idx="1">
                  <c:v>Tekniikan ala</c:v>
                </c:pt>
                <c:pt idx="2">
                  <c:v>Terveys- tai hyvinvointiala (hoitoala, lääketiede)</c:v>
                </c:pt>
                <c:pt idx="3">
                  <c:v>Humanistinen ala</c:v>
                </c:pt>
                <c:pt idx="4">
                  <c:v>Tietojenkäsittely ja tietoliikenne (ICT)</c:v>
                </c:pt>
                <c:pt idx="5">
                  <c:v>Luonnontieteet</c:v>
                </c:pt>
                <c:pt idx="6">
                  <c:v>Kasvatusala</c:v>
                </c:pt>
                <c:pt idx="7">
                  <c:v>Yhteiskunnallinen ala</c:v>
                </c:pt>
                <c:pt idx="8">
                  <c:v>Sosiaaliala</c:v>
                </c:pt>
                <c:pt idx="9">
                  <c:v>Oikeustieteet</c:v>
                </c:pt>
                <c:pt idx="10">
                  <c:v>Matkailu- ja ravitsemisala</c:v>
                </c:pt>
                <c:pt idx="11">
                  <c:v>Taideala</c:v>
                </c:pt>
                <c:pt idx="12">
                  <c:v>Maa- ja metsätalousala</c:v>
                </c:pt>
                <c:pt idx="13">
                  <c:v>Liikunta-ala</c:v>
                </c:pt>
                <c:pt idx="14">
                  <c:v>Turvallisuus / Maanpuolustus</c:v>
                </c:pt>
                <c:pt idx="15">
                  <c:v>Jokin muu ala, mikä?</c:v>
                </c:pt>
              </c:strCache>
            </c:strRef>
          </c:cat>
          <c:val>
            <c:numRef>
              <c:f>'Kaikki kysymykset'!$C$428:$R$428</c:f>
              <c:numCache>
                <c:formatCode>0%</c:formatCode>
                <c:ptCount val="16"/>
                <c:pt idx="0">
                  <c:v>0.19230769230769229</c:v>
                </c:pt>
                <c:pt idx="1">
                  <c:v>0.11133603238866396</c:v>
                </c:pt>
                <c:pt idx="2">
                  <c:v>0.11133603238866396</c:v>
                </c:pt>
                <c:pt idx="3">
                  <c:v>0.10526315789473684</c:v>
                </c:pt>
                <c:pt idx="4">
                  <c:v>7.2874493927125514E-2</c:v>
                </c:pt>
                <c:pt idx="5">
                  <c:v>8.0971659919028341E-2</c:v>
                </c:pt>
                <c:pt idx="6">
                  <c:v>7.2874493927125514E-2</c:v>
                </c:pt>
                <c:pt idx="7">
                  <c:v>5.4655870445344132E-2</c:v>
                </c:pt>
                <c:pt idx="8">
                  <c:v>4.2510121457489877E-2</c:v>
                </c:pt>
                <c:pt idx="9">
                  <c:v>2.6315789473684209E-2</c:v>
                </c:pt>
                <c:pt idx="10">
                  <c:v>3.6437246963562757E-2</c:v>
                </c:pt>
                <c:pt idx="11">
                  <c:v>2.8340080971659919E-2</c:v>
                </c:pt>
                <c:pt idx="12">
                  <c:v>2.0242914979757082E-2</c:v>
                </c:pt>
                <c:pt idx="13">
                  <c:v>6.0728744939271256E-3</c:v>
                </c:pt>
                <c:pt idx="14">
                  <c:v>8.0971659919028341E-3</c:v>
                </c:pt>
                <c:pt idx="15">
                  <c:v>3.036437246963563E-2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F-4763-B4B6-088BF92C8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6844928"/>
        <c:axId val="2168474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'Kaikki kysymykset'!$B$427</c15:sqref>
                        </c15:formulaRef>
                      </c:ext>
                    </c:extLst>
                    <c:strCache>
                      <c:ptCount val="1"/>
                      <c:pt idx="0">
                        <c:v>18-35-vuotiaat korkeakoulutetut (n=731)</c:v>
                      </c:pt>
                    </c:strCache>
                  </c:strRef>
                </c:tx>
                <c:spPr>
                  <a:solidFill>
                    <a:srgbClr val="C239CE">
                      <a:lumMod val="60000"/>
                      <a:lumOff val="40000"/>
                    </a:srgbClr>
                  </a:solidFill>
                  <a:ln w="9525">
                    <a:solidFill>
                      <a:sysClr val="windowText" lastClr="000000"/>
                    </a:solidFill>
                  </a:ln>
                </c:spPr>
                <c:invertIfNegative val="0"/>
                <c:dLbls>
                  <c:numFmt formatCode="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200"/>
                      </a:pPr>
                      <a:endParaRPr lang="fi-FI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'Kaikki kysymykset'!$C$426:$R$426</c15:sqref>
                        </c15:formulaRef>
                      </c:ext>
                    </c:extLst>
                    <c:strCache>
                      <c:ptCount val="16"/>
                      <c:pt idx="0">
                        <c:v>Kaupallinen ala ja hallinto</c:v>
                      </c:pt>
                      <c:pt idx="1">
                        <c:v>Tekniikan ala</c:v>
                      </c:pt>
                      <c:pt idx="2">
                        <c:v>Terveys- tai hyvinvointiala (hoitoala, lääketiede)</c:v>
                      </c:pt>
                      <c:pt idx="3">
                        <c:v>Humanistinen ala</c:v>
                      </c:pt>
                      <c:pt idx="4">
                        <c:v>Tietojenkäsittely ja tietoliikenne (ICT)</c:v>
                      </c:pt>
                      <c:pt idx="5">
                        <c:v>Luonnontieteet</c:v>
                      </c:pt>
                      <c:pt idx="6">
                        <c:v>Kasvatusala</c:v>
                      </c:pt>
                      <c:pt idx="7">
                        <c:v>Yhteiskunnallinen ala</c:v>
                      </c:pt>
                      <c:pt idx="8">
                        <c:v>Sosiaaliala</c:v>
                      </c:pt>
                      <c:pt idx="9">
                        <c:v>Oikeustieteet</c:v>
                      </c:pt>
                      <c:pt idx="10">
                        <c:v>Matkailu- ja ravitsemisala</c:v>
                      </c:pt>
                      <c:pt idx="11">
                        <c:v>Taideala</c:v>
                      </c:pt>
                      <c:pt idx="12">
                        <c:v>Maa- ja metsätalousala</c:v>
                      </c:pt>
                      <c:pt idx="13">
                        <c:v>Liikunta-ala</c:v>
                      </c:pt>
                      <c:pt idx="14">
                        <c:v>Turvallisuus / Maanpuolustus</c:v>
                      </c:pt>
                      <c:pt idx="15">
                        <c:v>Jokin muu ala, mikä?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'Kaikki kysymykset'!$C$427:$R$427</c15:sqref>
                        </c15:formulaRef>
                      </c:ext>
                    </c:extLst>
                    <c:numCache>
                      <c:formatCode>0%</c:formatCode>
                      <c:ptCount val="16"/>
                      <c:pt idx="0">
                        <c:v>0.16279069767441862</c:v>
                      </c:pt>
                      <c:pt idx="1">
                        <c:v>0.14500683994528044</c:v>
                      </c:pt>
                      <c:pt idx="2">
                        <c:v>0.11764705882352941</c:v>
                      </c:pt>
                      <c:pt idx="3">
                        <c:v>9.8495212038303692E-2</c:v>
                      </c:pt>
                      <c:pt idx="4">
                        <c:v>6.8399452804377564E-2</c:v>
                      </c:pt>
                      <c:pt idx="5">
                        <c:v>5.7455540355677161E-2</c:v>
                      </c:pt>
                      <c:pt idx="6">
                        <c:v>5.6087551299589609E-2</c:v>
                      </c:pt>
                      <c:pt idx="7">
                        <c:v>5.4719562243502051E-2</c:v>
                      </c:pt>
                      <c:pt idx="8">
                        <c:v>4.1039671682626538E-2</c:v>
                      </c:pt>
                      <c:pt idx="9">
                        <c:v>5.0615595075239397E-2</c:v>
                      </c:pt>
                      <c:pt idx="10">
                        <c:v>3.8303693570451436E-2</c:v>
                      </c:pt>
                      <c:pt idx="11">
                        <c:v>2.1887824897400824E-2</c:v>
                      </c:pt>
                      <c:pt idx="12">
                        <c:v>2.4623803009575923E-2</c:v>
                      </c:pt>
                      <c:pt idx="13">
                        <c:v>2.4623803009575923E-2</c:v>
                      </c:pt>
                      <c:pt idx="14">
                        <c:v>1.778385772913817E-2</c:v>
                      </c:pt>
                      <c:pt idx="15">
                        <c:v>2.0519835841313269E-2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BCDF-4763-B4B6-088BF92C8A01}"/>
                  </c:ext>
                </c:extLst>
              </c15:ser>
            </c15:filteredBarSeries>
          </c:ext>
        </c:extLst>
      </c:barChart>
      <c:catAx>
        <c:axId val="216844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216847488"/>
        <c:crossesAt val="0"/>
        <c:auto val="1"/>
        <c:lblAlgn val="ctr"/>
        <c:lblOffset val="100"/>
        <c:noMultiLvlLbl val="0"/>
      </c:catAx>
      <c:valAx>
        <c:axId val="216847488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16844928"/>
        <c:crosses val="autoZero"/>
        <c:crossBetween val="between"/>
        <c:majorUnit val="0.1"/>
        <c:minorUnit val="0.05"/>
      </c:valAx>
      <c:spPr>
        <a:ln w="9525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Millaiseksi</a:t>
            </a:r>
            <a:r>
              <a:rPr lang="en-US"/>
              <a:t> </a:t>
            </a:r>
            <a:r>
              <a:rPr lang="en-US" err="1"/>
              <a:t>arvioit</a:t>
            </a:r>
            <a:r>
              <a:rPr lang="en-US"/>
              <a:t> </a:t>
            </a:r>
            <a:r>
              <a:rPr lang="en-US" err="1"/>
              <a:t>koronapandemian</a:t>
            </a:r>
            <a:r>
              <a:rPr lang="en-US"/>
              <a:t> </a:t>
            </a:r>
            <a:r>
              <a:rPr lang="en-US" err="1"/>
              <a:t>vaikutuksen</a:t>
            </a:r>
            <a:r>
              <a:rPr lang="en-US"/>
              <a:t> </a:t>
            </a:r>
            <a:r>
              <a:rPr lang="en-US" err="1"/>
              <a:t>jaksamiseesi</a:t>
            </a:r>
            <a:r>
              <a:rPr lang="en-US"/>
              <a:t> </a:t>
            </a:r>
            <a:r>
              <a:rPr lang="en-US" err="1"/>
              <a:t>työssä</a:t>
            </a:r>
            <a:r>
              <a:rPr lang="en-US"/>
              <a:t> tai </a:t>
            </a:r>
            <a:r>
              <a:rPr lang="en-US" err="1"/>
              <a:t>opinnoissa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en-US"/>
              <a:t>18-35-vuotiaat</a:t>
            </a:r>
            <a:r>
              <a:rPr lang="en-US" baseline="0"/>
              <a:t> </a:t>
            </a:r>
            <a:r>
              <a:rPr lang="en-US" baseline="0" err="1"/>
              <a:t>korkeakoulutetut</a:t>
            </a:r>
            <a:r>
              <a:rPr lang="en-US" baseline="0"/>
              <a:t> (n=1002)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839380386883358"/>
          <c:y val="0.14730604323471189"/>
          <c:w val="0.6986673228346455"/>
          <c:h val="0.63849488669263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'[Vertailuryhmät.xlsx]Kaikki kysymykset'!$C$818</c:f>
              <c:strCache>
                <c:ptCount val="1"/>
                <c:pt idx="0">
                  <c:v>Erittäin hyvä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kysymykset'!$C$819:$C$821</c:f>
              <c:numCache>
                <c:formatCode>0%</c:formatCode>
                <c:ptCount val="3"/>
                <c:pt idx="0">
                  <c:v>0.26052104208416832</c:v>
                </c:pt>
                <c:pt idx="1">
                  <c:v>0.13113113113113115</c:v>
                </c:pt>
                <c:pt idx="2">
                  <c:v>0.21327967806841047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A-4A17-A140-6BB410925A25}"/>
            </c:ext>
          </c:extLst>
        </c:ser>
        <c:ser>
          <c:idx val="2"/>
          <c:order val="1"/>
          <c:tx>
            <c:strRef>
              <c:f>'[Vertailuryhmät.xlsx]Kaikki kysymykset'!$D$818</c:f>
              <c:strCache>
                <c:ptCount val="1"/>
                <c:pt idx="0">
                  <c:v>Jokseenkin hyvä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kysymykset'!$D$819:$D$821</c:f>
              <c:numCache>
                <c:formatCode>0%</c:formatCode>
                <c:ptCount val="3"/>
                <c:pt idx="0">
                  <c:v>0.45490981963927857</c:v>
                </c:pt>
                <c:pt idx="1">
                  <c:v>0.34134134134134136</c:v>
                </c:pt>
                <c:pt idx="2">
                  <c:v>0.40342052313883298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A-4A17-A140-6BB410925A25}"/>
            </c:ext>
          </c:extLst>
        </c:ser>
        <c:ser>
          <c:idx val="3"/>
          <c:order val="2"/>
          <c:tx>
            <c:strRef>
              <c:f>'[Vertailuryhmät.xlsx]Kaikki kysymykset'!$E$818</c:f>
              <c:strCache>
                <c:ptCount val="1"/>
                <c:pt idx="0">
                  <c:v>Ei hyvä eikä huono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kysymykset'!$E$819:$E$821</c:f>
              <c:numCache>
                <c:formatCode>0%</c:formatCode>
                <c:ptCount val="3"/>
                <c:pt idx="0">
                  <c:v>0.14829659318637275</c:v>
                </c:pt>
                <c:pt idx="1">
                  <c:v>0.21521521521521522</c:v>
                </c:pt>
                <c:pt idx="2">
                  <c:v>0.18812877263581487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4A-4A17-A140-6BB410925A25}"/>
            </c:ext>
          </c:extLst>
        </c:ser>
        <c:ser>
          <c:idx val="4"/>
          <c:order val="3"/>
          <c:tx>
            <c:strRef>
              <c:f>'[Vertailuryhmät.xlsx]Kaikki kysymykset'!$F$818</c:f>
              <c:strCache>
                <c:ptCount val="1"/>
                <c:pt idx="0">
                  <c:v>Jokseenkin huono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kysymykset'!$F$819:$F$821</c:f>
              <c:numCache>
                <c:formatCode>0%</c:formatCode>
                <c:ptCount val="3"/>
                <c:pt idx="0">
                  <c:v>9.4188376753507011E-2</c:v>
                </c:pt>
                <c:pt idx="1">
                  <c:v>0.22222222222222221</c:v>
                </c:pt>
                <c:pt idx="2">
                  <c:v>0.13480885311871227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4A-4A17-A140-6BB410925A25}"/>
            </c:ext>
          </c:extLst>
        </c:ser>
        <c:ser>
          <c:idx val="6"/>
          <c:order val="4"/>
          <c:tx>
            <c:strRef>
              <c:f>'[Vertailuryhmät.xlsx]Kaikki kysymykset'!$G$818</c:f>
              <c:strCache>
                <c:ptCount val="1"/>
                <c:pt idx="0">
                  <c:v>Erittäin huono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kysymykset'!$G$819:$G$821</c:f>
              <c:numCache>
                <c:formatCode>0%</c:formatCode>
                <c:ptCount val="3"/>
                <c:pt idx="0">
                  <c:v>2.3046092184368736E-2</c:v>
                </c:pt>
                <c:pt idx="1">
                  <c:v>7.7077077077077089E-2</c:v>
                </c:pt>
                <c:pt idx="2">
                  <c:v>4.627766599597586E-2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4A-4A17-A140-6BB410925A25}"/>
            </c:ext>
          </c:extLst>
        </c:ser>
        <c:ser>
          <c:idx val="7"/>
          <c:order val="5"/>
          <c:tx>
            <c:strRef>
              <c:f>'[Vertailuryhmät.xlsx]Kaikki kysymykset'!$H$818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kysymykset'!$B$819:$B$821</c:f>
              <c:strCache>
                <c:ptCount val="3"/>
                <c:pt idx="0">
                  <c:v>Jaksaminen ennen koronapandemiaa (vuosi 2019)</c:v>
                </c:pt>
                <c:pt idx="1">
                  <c:v>Jaksaminen koronapandemian aikana (vuodet 2020–2022)</c:v>
                </c:pt>
                <c:pt idx="2">
                  <c:v>Jaksaminen tällä hetkellä</c:v>
                </c:pt>
              </c:strCache>
            </c:strRef>
          </c:cat>
          <c:val>
            <c:numRef>
              <c:f>'[Vertailuryhmät.xlsx]Kaikki kysymykset'!$H$819:$H$821</c:f>
              <c:numCache>
                <c:formatCode>0%</c:formatCode>
                <c:ptCount val="3"/>
                <c:pt idx="0">
                  <c:v>1.9038076152304611E-2</c:v>
                </c:pt>
                <c:pt idx="1">
                  <c:v>1.3013013013013013E-2</c:v>
                </c:pt>
                <c:pt idx="2">
                  <c:v>1.4084507042253521E-2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4A-4A17-A140-6BB410925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4093672380624507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Millaiseksi arvioit koronapandemian vaikutuksen jaksamiseesi työssä tai opinnoissa?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077405949256361"/>
          <c:y val="8.5725808870830658E-2"/>
          <c:w val="0.6986673228346455"/>
          <c:h val="0.7324626105253250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kysymykset'!$M$862</c:f>
              <c:strCache>
                <c:ptCount val="1"/>
                <c:pt idx="0">
                  <c:v>Erittäin hyvä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kysymykset'!$M$863:$M$871</c:f>
              <c:numCache>
                <c:formatCode>0%</c:formatCode>
                <c:ptCount val="9"/>
                <c:pt idx="1">
                  <c:v>0.26052104208416832</c:v>
                </c:pt>
                <c:pt idx="2">
                  <c:v>0.2200392927308448</c:v>
                </c:pt>
                <c:pt idx="4">
                  <c:v>0.13113113113113115</c:v>
                </c:pt>
                <c:pt idx="5">
                  <c:v>0.15127701375245581</c:v>
                </c:pt>
                <c:pt idx="7">
                  <c:v>0.21327967806841047</c:v>
                </c:pt>
                <c:pt idx="8">
                  <c:v>0.1787819253438114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63-47D8-A401-36BBEB493783}"/>
            </c:ext>
          </c:extLst>
        </c:ser>
        <c:ser>
          <c:idx val="2"/>
          <c:order val="1"/>
          <c:tx>
            <c:strRef>
              <c:f>'Kaikki kysymykset'!$N$862</c:f>
              <c:strCache>
                <c:ptCount val="1"/>
                <c:pt idx="0">
                  <c:v>Jokseenkin hyvä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kysymykset'!$N$863:$N$871</c:f>
              <c:numCache>
                <c:formatCode>0%</c:formatCode>
                <c:ptCount val="9"/>
                <c:pt idx="1">
                  <c:v>0.45490981963927857</c:v>
                </c:pt>
                <c:pt idx="2">
                  <c:v>0.47544204322200395</c:v>
                </c:pt>
                <c:pt idx="4">
                  <c:v>0.34134134134134136</c:v>
                </c:pt>
                <c:pt idx="5">
                  <c:v>0.412573673870334</c:v>
                </c:pt>
                <c:pt idx="7">
                  <c:v>0.40342052313883298</c:v>
                </c:pt>
                <c:pt idx="8">
                  <c:v>0.44597249508840864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63-47D8-A401-36BBEB493783}"/>
            </c:ext>
          </c:extLst>
        </c:ser>
        <c:ser>
          <c:idx val="3"/>
          <c:order val="2"/>
          <c:tx>
            <c:strRef>
              <c:f>'Kaikki kysymykset'!$O$862</c:f>
              <c:strCache>
                <c:ptCount val="1"/>
                <c:pt idx="0">
                  <c:v>Ei hyvä eikä huono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kysymykset'!$O$863:$O$871</c:f>
              <c:numCache>
                <c:formatCode>0%</c:formatCode>
                <c:ptCount val="9"/>
                <c:pt idx="1">
                  <c:v>0.14829659318637275</c:v>
                </c:pt>
                <c:pt idx="2">
                  <c:v>0.206286836935167</c:v>
                </c:pt>
                <c:pt idx="4">
                  <c:v>0.21521521521521522</c:v>
                </c:pt>
                <c:pt idx="5">
                  <c:v>0.22396856581532418</c:v>
                </c:pt>
                <c:pt idx="7">
                  <c:v>0.18812877263581487</c:v>
                </c:pt>
                <c:pt idx="8">
                  <c:v>0.2200392927308448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63-47D8-A401-36BBEB493783}"/>
            </c:ext>
          </c:extLst>
        </c:ser>
        <c:ser>
          <c:idx val="4"/>
          <c:order val="3"/>
          <c:tx>
            <c:strRef>
              <c:f>'Kaikki kysymykset'!$P$862</c:f>
              <c:strCache>
                <c:ptCount val="1"/>
                <c:pt idx="0">
                  <c:v>Jokseenkin huono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kysymykset'!$P$863:$P$871</c:f>
              <c:numCache>
                <c:formatCode>0%</c:formatCode>
                <c:ptCount val="9"/>
                <c:pt idx="1">
                  <c:v>9.4188376753507011E-2</c:v>
                </c:pt>
                <c:pt idx="2">
                  <c:v>7.8585461689587424E-2</c:v>
                </c:pt>
                <c:pt idx="4">
                  <c:v>0.22222222222222221</c:v>
                </c:pt>
                <c:pt idx="5">
                  <c:v>0.14931237721021612</c:v>
                </c:pt>
                <c:pt idx="7">
                  <c:v>0.13480885311871227</c:v>
                </c:pt>
                <c:pt idx="8">
                  <c:v>0.10609037328094303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63-47D8-A401-36BBEB493783}"/>
            </c:ext>
          </c:extLst>
        </c:ser>
        <c:ser>
          <c:idx val="6"/>
          <c:order val="4"/>
          <c:tx>
            <c:strRef>
              <c:f>'Kaikki kysymykset'!$Q$862</c:f>
              <c:strCache>
                <c:ptCount val="1"/>
                <c:pt idx="0">
                  <c:v>Erittäin huono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BB-46D4-8060-250E1E9667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kysymykset'!$Q$863:$Q$871</c:f>
              <c:numCache>
                <c:formatCode>0%</c:formatCode>
                <c:ptCount val="9"/>
                <c:pt idx="1">
                  <c:v>2.3046092184368736E-2</c:v>
                </c:pt>
                <c:pt idx="2">
                  <c:v>1.1787819253438116E-2</c:v>
                </c:pt>
                <c:pt idx="4">
                  <c:v>7.7077077077077089E-2</c:v>
                </c:pt>
                <c:pt idx="5">
                  <c:v>4.9115913555992138E-2</c:v>
                </c:pt>
                <c:pt idx="7">
                  <c:v>4.627766599597586E-2</c:v>
                </c:pt>
                <c:pt idx="8">
                  <c:v>4.3222003929273084E-2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63-47D8-A401-36BBEB493783}"/>
            </c:ext>
          </c:extLst>
        </c:ser>
        <c:ser>
          <c:idx val="7"/>
          <c:order val="5"/>
          <c:tx>
            <c:strRef>
              <c:f>'Kaikki kysymykset'!$R$862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'Kaikki kysymykset'!$L$863:$L$871</c:f>
              <c:strCache>
                <c:ptCount val="9"/>
                <c:pt idx="0">
                  <c:v>Jaksaminen ennen koronapandemiaa (vuosi 2019)</c:v>
                </c:pt>
                <c:pt idx="1">
                  <c:v>18-35-vuotiaat korkeakoulutetut (n=1002)</c:v>
                </c:pt>
                <c:pt idx="2">
                  <c:v>36-65-vuotiaat korkeakoulutetut (n=509)</c:v>
                </c:pt>
                <c:pt idx="3">
                  <c:v>Jaksaminen koronapandemian aikana (vuodet 2020–2022)</c:v>
                </c:pt>
                <c:pt idx="4">
                  <c:v>18-35-vuotiaat korkeakoulutetut (n=1002)</c:v>
                </c:pt>
                <c:pt idx="5">
                  <c:v>36-65-vuotiaat korkeakoulutetut (n=509)</c:v>
                </c:pt>
                <c:pt idx="6">
                  <c:v>Jaksaminen tällä hetkellä</c:v>
                </c:pt>
                <c:pt idx="7">
                  <c:v>18-35-vuotiaat korkeakoulutetut (n=1002)</c:v>
                </c:pt>
                <c:pt idx="8">
                  <c:v>36-65-vuotiaat korkeakoulutetut (n=509)</c:v>
                </c:pt>
              </c:strCache>
            </c:strRef>
          </c:cat>
          <c:val>
            <c:numRef>
              <c:f>'Kaikki kysymykset'!$R$863:$R$871</c:f>
              <c:numCache>
                <c:formatCode>0%</c:formatCode>
                <c:ptCount val="9"/>
                <c:pt idx="1">
                  <c:v>1.9038076152304611E-2</c:v>
                </c:pt>
                <c:pt idx="2">
                  <c:v>7.8585461689587421E-3</c:v>
                </c:pt>
                <c:pt idx="4">
                  <c:v>1.3013013013013013E-2</c:v>
                </c:pt>
                <c:pt idx="5">
                  <c:v>1.37524557956778E-2</c:v>
                </c:pt>
                <c:pt idx="7">
                  <c:v>1.4084507042253521E-2</c:v>
                </c:pt>
                <c:pt idx="8">
                  <c:v>5.893909626719057E-3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63-47D8-A401-36BBEB493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4155342103178082"/>
          <c:y val="0.86845975823314214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/>
              <a:t>Millaiseksi arvioit koronapandemian vaikutuksen jaksamiseesi työssä tai opinnoissa?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5765876780129097"/>
          <c:y val="8.5725808870830658E-2"/>
          <c:w val="0.5817826859959202"/>
          <c:h val="0.733272062083522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'Kaikki kysymykset'!$X$907</c:f>
              <c:strCache>
                <c:ptCount val="1"/>
                <c:pt idx="0">
                  <c:v>Erittäin hyvä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kysymykset'!$X$908:$X$923</c:f>
              <c:numCache>
                <c:formatCode>0%</c:formatCode>
                <c:ptCount val="16"/>
                <c:pt idx="1">
                  <c:v>0.20347826086956522</c:v>
                </c:pt>
                <c:pt idx="2">
                  <c:v>8.8695652173913037E-2</c:v>
                </c:pt>
                <c:pt idx="3">
                  <c:v>0.16055846422338568</c:v>
                </c:pt>
                <c:pt idx="5">
                  <c:v>0.33915211970074816</c:v>
                </c:pt>
                <c:pt idx="6">
                  <c:v>0.1970074812967581</c:v>
                </c:pt>
                <c:pt idx="7">
                  <c:v>0.29323308270676696</c:v>
                </c:pt>
                <c:pt idx="9">
                  <c:v>0.20066889632107024</c:v>
                </c:pt>
                <c:pt idx="10">
                  <c:v>0.13712374581939801</c:v>
                </c:pt>
                <c:pt idx="11">
                  <c:v>0.15050167224080269</c:v>
                </c:pt>
                <c:pt idx="13">
                  <c:v>0.24637681159420291</c:v>
                </c:pt>
                <c:pt idx="14">
                  <c:v>0.16908212560386474</c:v>
                </c:pt>
                <c:pt idx="15">
                  <c:v>0.21739130434782611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3B-44A7-A979-F515CD08A53F}"/>
            </c:ext>
          </c:extLst>
        </c:ser>
        <c:ser>
          <c:idx val="2"/>
          <c:order val="1"/>
          <c:tx>
            <c:strRef>
              <c:f>'Kaikki kysymykset'!$Y$907</c:f>
              <c:strCache>
                <c:ptCount val="1"/>
                <c:pt idx="0">
                  <c:v>Jokseenkin hyvä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kysymykset'!$Y$908:$Y$923</c:f>
              <c:numCache>
                <c:formatCode>0%</c:formatCode>
                <c:ptCount val="16"/>
                <c:pt idx="1">
                  <c:v>0.48695652173913045</c:v>
                </c:pt>
                <c:pt idx="2">
                  <c:v>0.32347826086956522</c:v>
                </c:pt>
                <c:pt idx="3">
                  <c:v>0.43106457242582902</c:v>
                </c:pt>
                <c:pt idx="5">
                  <c:v>0.42394014962593513</c:v>
                </c:pt>
                <c:pt idx="6">
                  <c:v>0.36658354114713221</c:v>
                </c:pt>
                <c:pt idx="7">
                  <c:v>0.36340852130325818</c:v>
                </c:pt>
                <c:pt idx="9">
                  <c:v>0.49163879598662208</c:v>
                </c:pt>
                <c:pt idx="10">
                  <c:v>0.41471571906354521</c:v>
                </c:pt>
                <c:pt idx="11">
                  <c:v>0.4581939799331104</c:v>
                </c:pt>
                <c:pt idx="13">
                  <c:v>0.45410628019323673</c:v>
                </c:pt>
                <c:pt idx="14">
                  <c:v>0.40579710144927539</c:v>
                </c:pt>
                <c:pt idx="15">
                  <c:v>0.42512077294685996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3B-44A7-A979-F515CD08A53F}"/>
            </c:ext>
          </c:extLst>
        </c:ser>
        <c:ser>
          <c:idx val="3"/>
          <c:order val="2"/>
          <c:tx>
            <c:strRef>
              <c:f>'Kaikki kysymykset'!$Z$907</c:f>
              <c:strCache>
                <c:ptCount val="1"/>
                <c:pt idx="0">
                  <c:v>Ei hyvä eikä huono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kysymykset'!$Z$908:$Z$923</c:f>
              <c:numCache>
                <c:formatCode>0%</c:formatCode>
                <c:ptCount val="16"/>
                <c:pt idx="1">
                  <c:v>0.1582608695652174</c:v>
                </c:pt>
                <c:pt idx="2">
                  <c:v>0.21217391304347827</c:v>
                </c:pt>
                <c:pt idx="3">
                  <c:v>0.18150087260034906</c:v>
                </c:pt>
                <c:pt idx="5">
                  <c:v>0.12967581047381546</c:v>
                </c:pt>
                <c:pt idx="6">
                  <c:v>0.22443890274314213</c:v>
                </c:pt>
                <c:pt idx="7">
                  <c:v>0.20050125313283207</c:v>
                </c:pt>
                <c:pt idx="9">
                  <c:v>0.19063545150501673</c:v>
                </c:pt>
                <c:pt idx="10">
                  <c:v>0.20066889632107024</c:v>
                </c:pt>
                <c:pt idx="11">
                  <c:v>0.20401337792642141</c:v>
                </c:pt>
                <c:pt idx="13">
                  <c:v>0.2318840579710145</c:v>
                </c:pt>
                <c:pt idx="14">
                  <c:v>0.2608695652173913</c:v>
                </c:pt>
                <c:pt idx="15">
                  <c:v>0.24637681159420291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3B-44A7-A979-F515CD08A53F}"/>
            </c:ext>
          </c:extLst>
        </c:ser>
        <c:ser>
          <c:idx val="4"/>
          <c:order val="3"/>
          <c:tx>
            <c:strRef>
              <c:f>'Kaikki kysymykset'!$AA$907</c:f>
              <c:strCache>
                <c:ptCount val="1"/>
                <c:pt idx="0">
                  <c:v>Jokseenkin huono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kysymykset'!$AA$908:$AA$923</c:f>
              <c:numCache>
                <c:formatCode>0%</c:formatCode>
                <c:ptCount val="16"/>
                <c:pt idx="1">
                  <c:v>0.11478260869565217</c:v>
                </c:pt>
                <c:pt idx="2">
                  <c:v>0.27130434782608698</c:v>
                </c:pt>
                <c:pt idx="3">
                  <c:v>0.17277486910994766</c:v>
                </c:pt>
                <c:pt idx="5">
                  <c:v>6.2344139650872821E-2</c:v>
                </c:pt>
                <c:pt idx="6">
                  <c:v>0.14962593516209477</c:v>
                </c:pt>
                <c:pt idx="7">
                  <c:v>8.0200501253132828E-2</c:v>
                </c:pt>
                <c:pt idx="9">
                  <c:v>0.1036789297658863</c:v>
                </c:pt>
                <c:pt idx="10">
                  <c:v>0.16722408026755853</c:v>
                </c:pt>
                <c:pt idx="11">
                  <c:v>0.13712374581939801</c:v>
                </c:pt>
                <c:pt idx="13">
                  <c:v>3.864734299516908E-2</c:v>
                </c:pt>
                <c:pt idx="14">
                  <c:v>0.12560386473429952</c:v>
                </c:pt>
                <c:pt idx="15">
                  <c:v>6.280193236714976E-2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3B-44A7-A979-F515CD08A53F}"/>
            </c:ext>
          </c:extLst>
        </c:ser>
        <c:ser>
          <c:idx val="6"/>
          <c:order val="4"/>
          <c:tx>
            <c:strRef>
              <c:f>'Kaikki kysymykset'!$AB$907</c:f>
              <c:strCache>
                <c:ptCount val="1"/>
                <c:pt idx="0">
                  <c:v>Erittäin huono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3B-44A7-A979-F515CD08A53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3B-44A7-A979-F515CD08A53F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3B-44A7-A979-F515CD08A5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kysymykset'!$AB$908:$AB$923</c:f>
              <c:numCache>
                <c:formatCode>0%</c:formatCode>
                <c:ptCount val="16"/>
                <c:pt idx="1">
                  <c:v>2.6086956521739129E-2</c:v>
                </c:pt>
                <c:pt idx="2">
                  <c:v>9.913043478260869E-2</c:v>
                </c:pt>
                <c:pt idx="3">
                  <c:v>4.712041884816754E-2</c:v>
                </c:pt>
                <c:pt idx="5">
                  <c:v>1.4962593516209478E-2</c:v>
                </c:pt>
                <c:pt idx="6">
                  <c:v>3.7406483790523692E-2</c:v>
                </c:pt>
                <c:pt idx="7">
                  <c:v>3.7593984962406013E-2</c:v>
                </c:pt>
                <c:pt idx="9">
                  <c:v>1.0033444816053512E-2</c:v>
                </c:pt>
                <c:pt idx="10">
                  <c:v>7.0234113712374591E-2</c:v>
                </c:pt>
                <c:pt idx="11">
                  <c:v>4.6822742474916391E-2</c:v>
                </c:pt>
                <c:pt idx="13">
                  <c:v>1.4492753623188406E-2</c:v>
                </c:pt>
                <c:pt idx="14">
                  <c:v>1.932367149758454E-2</c:v>
                </c:pt>
                <c:pt idx="15">
                  <c:v>3.864734299516908E-2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4A7-A979-F515CD08A53F}"/>
            </c:ext>
          </c:extLst>
        </c:ser>
        <c:ser>
          <c:idx val="7"/>
          <c:order val="5"/>
          <c:tx>
            <c:strRef>
              <c:f>'Kaikki kysymykset'!$AC$907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3B-44A7-A979-F515CD08A53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3B-44A7-A979-F515CD08A53F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3B-44A7-A979-F515CD08A5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'Kaikki kysymykset'!$W$908:$W$923</c:f>
              <c:strCache>
                <c:ptCount val="16"/>
                <c:pt idx="0">
                  <c:v>18-35-VUOTIAAT KORKEAKOULUTETUT NAISET (n=576)</c:v>
                </c:pt>
                <c:pt idx="1">
                  <c:v>Jaksaminen ennen koronapandemiaa (vuosi 2019)</c:v>
                </c:pt>
                <c:pt idx="2">
                  <c:v>Jaksaminen koronapandemian aikana (vuodet 2020–2022)</c:v>
                </c:pt>
                <c:pt idx="3">
                  <c:v>Jaksaminen tällä hetkellä</c:v>
                </c:pt>
                <c:pt idx="4">
                  <c:v>18-35-VUOTIAAT KORKEAKOULUTETUT MIEHET (n=403)</c:v>
                </c:pt>
                <c:pt idx="5">
                  <c:v>Jaksaminen ennen koronapandemiaa (vuosi 2019)</c:v>
                </c:pt>
                <c:pt idx="6">
                  <c:v>Jaksaminen koronapandemian aikana (vuodet 2020–2022)</c:v>
                </c:pt>
                <c:pt idx="7">
                  <c:v>Jaksaminen tällä hetkellä</c:v>
                </c:pt>
                <c:pt idx="8">
                  <c:v>36-65-VUOTIAAT KORKEAKOULUTETUT NAISET (n=299)</c:v>
                </c:pt>
                <c:pt idx="9">
                  <c:v>Jaksaminen ennen koronapandemiaa (vuosi 2019)</c:v>
                </c:pt>
                <c:pt idx="10">
                  <c:v>Jaksaminen koronapandemian aikana (vuodet 2020–2022)</c:v>
                </c:pt>
                <c:pt idx="11">
                  <c:v>Jaksaminen tällä hetkellä</c:v>
                </c:pt>
                <c:pt idx="12">
                  <c:v>36-65-VUOTIAAT KORKEAKOULUTETUT MIEHET (n=207)</c:v>
                </c:pt>
                <c:pt idx="13">
                  <c:v>Jaksaminen ennen koronapandemiaa (vuosi 2019)</c:v>
                </c:pt>
                <c:pt idx="14">
                  <c:v>Jaksaminen koronapandemian aikana (vuodet 2020–2022)</c:v>
                </c:pt>
                <c:pt idx="15">
                  <c:v>Jaksaminen tällä hetkellä</c:v>
                </c:pt>
              </c:strCache>
            </c:strRef>
          </c:cat>
          <c:val>
            <c:numRef>
              <c:f>'Kaikki kysymykset'!$AC$908:$AC$923</c:f>
              <c:numCache>
                <c:formatCode>0%</c:formatCode>
                <c:ptCount val="16"/>
                <c:pt idx="1">
                  <c:v>1.0434782608695653E-2</c:v>
                </c:pt>
                <c:pt idx="2">
                  <c:v>5.2173913043478265E-3</c:v>
                </c:pt>
                <c:pt idx="3">
                  <c:v>6.9808027923211171E-3</c:v>
                </c:pt>
                <c:pt idx="5">
                  <c:v>2.9925187032418955E-2</c:v>
                </c:pt>
                <c:pt idx="6">
                  <c:v>2.4937655860349128E-2</c:v>
                </c:pt>
                <c:pt idx="7">
                  <c:v>2.5062656641604009E-2</c:v>
                </c:pt>
                <c:pt idx="9">
                  <c:v>3.3444816053511705E-3</c:v>
                </c:pt>
                <c:pt idx="10">
                  <c:v>1.0033444816053512E-2</c:v>
                </c:pt>
                <c:pt idx="11">
                  <c:v>3.3444816053511705E-3</c:v>
                </c:pt>
                <c:pt idx="13">
                  <c:v>1.4492753623188406E-2</c:v>
                </c:pt>
                <c:pt idx="14">
                  <c:v>1.932367149758454E-2</c:v>
                </c:pt>
                <c:pt idx="15">
                  <c:v>9.6618357487922701E-3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3B-44A7-A979-F515CD08A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0198136882122297"/>
          <c:y val="0.92912900306960389"/>
          <c:w val="0.69856924369349371"/>
          <c:h val="4.5834753543998075E-2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/>
            </a:pPr>
            <a:r>
              <a:rPr lang="en-US" err="1"/>
              <a:t>Millainen</a:t>
            </a:r>
            <a:r>
              <a:rPr lang="en-US"/>
              <a:t> </a:t>
            </a:r>
            <a:r>
              <a:rPr lang="en-US" err="1"/>
              <a:t>vaikutus</a:t>
            </a:r>
            <a:r>
              <a:rPr lang="en-US"/>
              <a:t> </a:t>
            </a:r>
            <a:r>
              <a:rPr lang="en-US" err="1"/>
              <a:t>seuraavilla</a:t>
            </a:r>
            <a:r>
              <a:rPr lang="en-US"/>
              <a:t> </a:t>
            </a:r>
            <a:r>
              <a:rPr lang="en-US" err="1"/>
              <a:t>asioilla</a:t>
            </a:r>
            <a:r>
              <a:rPr lang="en-US"/>
              <a:t> on </a:t>
            </a:r>
            <a:r>
              <a:rPr lang="en-US" err="1"/>
              <a:t>omaan</a:t>
            </a:r>
            <a:r>
              <a:rPr lang="en-US"/>
              <a:t> </a:t>
            </a:r>
            <a:r>
              <a:rPr lang="en-US" err="1"/>
              <a:t>jaksamiseesi</a:t>
            </a:r>
            <a:r>
              <a:rPr lang="en-US"/>
              <a:t> </a:t>
            </a:r>
            <a:r>
              <a:rPr lang="en-US" err="1"/>
              <a:t>työssä</a:t>
            </a:r>
            <a:r>
              <a:rPr lang="en-US"/>
              <a:t> tai </a:t>
            </a:r>
            <a:r>
              <a:rPr lang="en-US" err="1"/>
              <a:t>opinnoissa</a:t>
            </a:r>
            <a:r>
              <a:rPr lang="en-US"/>
              <a:t>?</a:t>
            </a:r>
          </a:p>
          <a:p>
            <a:pPr>
              <a:defRPr sz="1600" b="0"/>
            </a:pPr>
            <a:r>
              <a:rPr lang="en-US" sz="1600" b="0" i="0" u="none" strike="noStrike" baseline="0">
                <a:effectLst/>
              </a:rPr>
              <a:t>18-35-vuotiaat </a:t>
            </a:r>
            <a:r>
              <a:rPr lang="en-US" sz="1600" b="0" i="0" u="none" strike="noStrike" baseline="0" err="1">
                <a:effectLst/>
              </a:rPr>
              <a:t>korkeakoulutetut</a:t>
            </a:r>
            <a:r>
              <a:rPr lang="en-US" sz="1600" b="0" i="0" u="none" strike="noStrike" baseline="0">
                <a:effectLst/>
              </a:rPr>
              <a:t> (n=1002)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242831740647117"/>
          <c:y val="0.13460464518383641"/>
          <c:w val="0.65701302808734741"/>
          <c:h val="0.649245976443475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'[Vertailuryhmät.xlsx]Kaikki kysymykset'!$C$1014</c:f>
              <c:strCache>
                <c:ptCount val="1"/>
                <c:pt idx="0">
                  <c:v>Lisää jaksamistani paljon</c:v>
                </c:pt>
              </c:strCache>
            </c:strRef>
          </c:tx>
          <c:spPr>
            <a:solidFill>
              <a:srgbClr val="54AE0E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kysymykset'!$C$1015:$C$1023</c:f>
              <c:numCache>
                <c:formatCode>0%</c:formatCode>
                <c:ptCount val="9"/>
                <c:pt idx="0">
                  <c:v>0.41710665258711721</c:v>
                </c:pt>
                <c:pt idx="1">
                  <c:v>0.3594080338266385</c:v>
                </c:pt>
                <c:pt idx="2">
                  <c:v>0.33651804670912955</c:v>
                </c:pt>
                <c:pt idx="3">
                  <c:v>0.45608465608465615</c:v>
                </c:pt>
                <c:pt idx="4">
                  <c:v>0.3037037037037037</c:v>
                </c:pt>
                <c:pt idx="5">
                  <c:v>0.26878306878306879</c:v>
                </c:pt>
                <c:pt idx="6">
                  <c:v>0.35593220338983056</c:v>
                </c:pt>
                <c:pt idx="7">
                  <c:v>7.5132275132275134E-2</c:v>
                </c:pt>
                <c:pt idx="8">
                  <c:v>5.8262711864406784E-2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9-47BF-820C-8456BB5D0567}"/>
            </c:ext>
          </c:extLst>
        </c:ser>
        <c:ser>
          <c:idx val="2"/>
          <c:order val="1"/>
          <c:tx>
            <c:strRef>
              <c:f>'[Vertailuryhmät.xlsx]Kaikki kysymykset'!$D$1014</c:f>
              <c:strCache>
                <c:ptCount val="1"/>
                <c:pt idx="0">
                  <c:v>Lisää jaksamistani jonkin verran</c:v>
                </c:pt>
              </c:strCache>
            </c:strRef>
          </c:tx>
          <c:spPr>
            <a:solidFill>
              <a:srgbClr val="BFFF9B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kysymykset'!$D$1015:$D$1023</c:f>
              <c:numCache>
                <c:formatCode>0%</c:formatCode>
                <c:ptCount val="9"/>
                <c:pt idx="0">
                  <c:v>0.34635691657866952</c:v>
                </c:pt>
                <c:pt idx="1">
                  <c:v>0.39746300211416491</c:v>
                </c:pt>
                <c:pt idx="2">
                  <c:v>0.37685774946921446</c:v>
                </c:pt>
                <c:pt idx="3">
                  <c:v>0.21587301587301588</c:v>
                </c:pt>
                <c:pt idx="4">
                  <c:v>0.39153439153439157</c:v>
                </c:pt>
                <c:pt idx="5">
                  <c:v>0.35132275132275137</c:v>
                </c:pt>
                <c:pt idx="6">
                  <c:v>0.24682203389830509</c:v>
                </c:pt>
                <c:pt idx="7">
                  <c:v>0.12592592592592594</c:v>
                </c:pt>
                <c:pt idx="8">
                  <c:v>0.10063559322033899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29-47BF-820C-8456BB5D0567}"/>
            </c:ext>
          </c:extLst>
        </c:ser>
        <c:ser>
          <c:idx val="3"/>
          <c:order val="2"/>
          <c:tx>
            <c:strRef>
              <c:f>'[Vertailuryhmät.xlsx]Kaikki kysymykset'!$E$1014</c:f>
              <c:strCache>
                <c:ptCount val="1"/>
                <c:pt idx="0">
                  <c:v>Ei vaikutusta</c:v>
                </c:pt>
              </c:strCache>
            </c:strRef>
          </c:tx>
          <c:spPr>
            <a:solidFill>
              <a:srgbClr val="FFFF79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kysymykset'!$E$1015:$E$1023</c:f>
              <c:numCache>
                <c:formatCode>0%</c:formatCode>
                <c:ptCount val="9"/>
                <c:pt idx="0">
                  <c:v>0.10031678986272441</c:v>
                </c:pt>
                <c:pt idx="1">
                  <c:v>0.1754756871035941</c:v>
                </c:pt>
                <c:pt idx="2">
                  <c:v>0.15817409766454354</c:v>
                </c:pt>
                <c:pt idx="3">
                  <c:v>9.2063492063492069E-2</c:v>
                </c:pt>
                <c:pt idx="4">
                  <c:v>0.21164021164021166</c:v>
                </c:pt>
                <c:pt idx="5">
                  <c:v>0.1492063492063492</c:v>
                </c:pt>
                <c:pt idx="6">
                  <c:v>0.14830508474576271</c:v>
                </c:pt>
                <c:pt idx="7">
                  <c:v>0.2592592592592593</c:v>
                </c:pt>
                <c:pt idx="8">
                  <c:v>0.16843220338983053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29-47BF-820C-8456BB5D0567}"/>
            </c:ext>
          </c:extLst>
        </c:ser>
        <c:ser>
          <c:idx val="4"/>
          <c:order val="3"/>
          <c:tx>
            <c:strRef>
              <c:f>'[Vertailuryhmät.xlsx]Kaikki kysymykset'!$F$1014</c:f>
              <c:strCache>
                <c:ptCount val="1"/>
                <c:pt idx="0">
                  <c:v>Vähentää jaksamistani jonkin verran</c:v>
                </c:pt>
              </c:strCache>
            </c:strRef>
          </c:tx>
          <c:spPr>
            <a:solidFill>
              <a:srgbClr val="FDCFE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kysymykset'!$F$1015:$F$1023</c:f>
              <c:numCache>
                <c:formatCode>0%</c:formatCode>
                <c:ptCount val="9"/>
                <c:pt idx="0">
                  <c:v>9.714889123548047E-2</c:v>
                </c:pt>
                <c:pt idx="1">
                  <c:v>3.2769556025369982E-2</c:v>
                </c:pt>
                <c:pt idx="2">
                  <c:v>7.0063694267515922E-2</c:v>
                </c:pt>
                <c:pt idx="3">
                  <c:v>0.1470899470899471</c:v>
                </c:pt>
                <c:pt idx="4">
                  <c:v>5.8201058201058205E-2</c:v>
                </c:pt>
                <c:pt idx="5">
                  <c:v>0.15026455026455027</c:v>
                </c:pt>
                <c:pt idx="6">
                  <c:v>4.6610169491525431E-2</c:v>
                </c:pt>
                <c:pt idx="7">
                  <c:v>0.36507936507936511</c:v>
                </c:pt>
                <c:pt idx="8">
                  <c:v>0.43008474576271188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9-47BF-820C-8456BB5D0567}"/>
            </c:ext>
          </c:extLst>
        </c:ser>
        <c:ser>
          <c:idx val="6"/>
          <c:order val="4"/>
          <c:tx>
            <c:strRef>
              <c:f>'[Vertailuryhmät.xlsx]Kaikki kysymykset'!$G$1014</c:f>
              <c:strCache>
                <c:ptCount val="1"/>
                <c:pt idx="0">
                  <c:v>Vähentää jaksamistani paljon</c:v>
                </c:pt>
              </c:strCache>
            </c:strRef>
          </c:tx>
          <c:spPr>
            <a:solidFill>
              <a:srgbClr val="F3297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kysymykset'!$G$1015:$G$1023</c:f>
              <c:numCache>
                <c:formatCode>0%</c:formatCode>
                <c:ptCount val="9"/>
                <c:pt idx="0">
                  <c:v>2.2175290390707498E-2</c:v>
                </c:pt>
                <c:pt idx="1">
                  <c:v>1.0570824524312896E-2</c:v>
                </c:pt>
                <c:pt idx="2">
                  <c:v>3.3970276008492568E-2</c:v>
                </c:pt>
                <c:pt idx="3">
                  <c:v>7.301587301587302E-2</c:v>
                </c:pt>
                <c:pt idx="4">
                  <c:v>1.6931216931216932E-2</c:v>
                </c:pt>
                <c:pt idx="5">
                  <c:v>6.3492063492063502E-2</c:v>
                </c:pt>
                <c:pt idx="6">
                  <c:v>2.1186440677966104E-2</c:v>
                </c:pt>
                <c:pt idx="7">
                  <c:v>0.13650793650793649</c:v>
                </c:pt>
                <c:pt idx="8">
                  <c:v>0.2086864406779661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9-47BF-820C-8456BB5D0567}"/>
            </c:ext>
          </c:extLst>
        </c:ser>
        <c:ser>
          <c:idx val="7"/>
          <c:order val="5"/>
          <c:tx>
            <c:strRef>
              <c:f>'[Vertailuryhmät.xlsx]Kaikki kysymykset'!$H$1014</c:f>
              <c:strCache>
                <c:ptCount val="1"/>
                <c:pt idx="0">
                  <c:v>En osaa sanoa / Ei koske minua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'[Vertailuryhmät.xlsx]Kaikki kysymykset'!$B$1015:$B$1023</c:f>
              <c:strCache>
                <c:ptCount val="9"/>
                <c:pt idx="0">
                  <c:v>Oma fyysinen terveys</c:v>
                </c:pt>
                <c:pt idx="1">
                  <c:v>Ystävät</c:v>
                </c:pt>
                <c:pt idx="2">
                  <c:v>Kokemus oman elämän merkityksellisyydestä</c:v>
                </c:pt>
                <c:pt idx="3">
                  <c:v>Oma psyykkinen terveys</c:v>
                </c:pt>
                <c:pt idx="4">
                  <c:v>Perhe ja sukulaiset</c:v>
                </c:pt>
                <c:pt idx="5">
                  <c:v>Oma taloudellinen tilanne</c:v>
                </c:pt>
                <c:pt idx="6">
                  <c:v>Parisuhde</c:v>
                </c:pt>
                <c:pt idx="7">
                  <c:v>Minuun kohdistuvat odotukset ja vaatimukset</c:v>
                </c:pt>
                <c:pt idx="8">
                  <c:v>Kiireinen arki</c:v>
                </c:pt>
              </c:strCache>
            </c:strRef>
          </c:cat>
          <c:val>
            <c:numRef>
              <c:f>'[Vertailuryhmät.xlsx]Kaikki kysymykset'!$H$1015:$H$1023</c:f>
              <c:numCache>
                <c:formatCode>0%</c:formatCode>
                <c:ptCount val="9"/>
                <c:pt idx="0">
                  <c:v>1.6895459345300953E-2</c:v>
                </c:pt>
                <c:pt idx="1">
                  <c:v>2.431289640591966E-2</c:v>
                </c:pt>
                <c:pt idx="2">
                  <c:v>2.4416135881104035E-2</c:v>
                </c:pt>
                <c:pt idx="3">
                  <c:v>1.5873015873015876E-2</c:v>
                </c:pt>
                <c:pt idx="4">
                  <c:v>1.7989417989417989E-2</c:v>
                </c:pt>
                <c:pt idx="5">
                  <c:v>1.6931216931216932E-2</c:v>
                </c:pt>
                <c:pt idx="6">
                  <c:v>0.18114406779661016</c:v>
                </c:pt>
                <c:pt idx="7">
                  <c:v>3.8095238095238099E-2</c:v>
                </c:pt>
                <c:pt idx="8">
                  <c:v>3.3898305084745763E-2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29-47BF-820C-8456BB5D0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7312"/>
        <c:axId val="46887296"/>
      </c:barChart>
      <c:catAx>
        <c:axId val="468773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87296"/>
        <c:crossesAt val="0"/>
        <c:auto val="1"/>
        <c:lblAlgn val="ctr"/>
        <c:lblOffset val="100"/>
        <c:noMultiLvlLbl val="0"/>
      </c:catAx>
      <c:valAx>
        <c:axId val="46887296"/>
        <c:scaling>
          <c:orientation val="minMax"/>
          <c:min val="0"/>
        </c:scaling>
        <c:delete val="0"/>
        <c:axPos val="t"/>
        <c:majorGridlines>
          <c:spPr>
            <a:ln w="9525">
              <a:solidFill>
                <a:srgbClr val="000000">
                  <a:lumMod val="50000"/>
                  <a:lumOff val="50000"/>
                </a:srgb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numFmt formatCode="0%" sourceLinked="1"/>
        <c:majorTickMark val="none"/>
        <c:minorTickMark val="none"/>
        <c:tickLblPos val="high"/>
        <c:spPr>
          <a:ln w="6350"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6877312"/>
        <c:crosses val="autoZero"/>
        <c:crossBetween val="between"/>
        <c:majorUnit val="0.1"/>
        <c:minorUnit val="0.05"/>
      </c:valAx>
      <c:spPr>
        <a:ln w="9525">
          <a:solidFill>
            <a:srgbClr val="878787"/>
          </a:solidFill>
        </a:ln>
      </c:spPr>
    </c:plotArea>
    <c:legend>
      <c:legendPos val="b"/>
      <c:layout>
        <c:manualLayout>
          <c:xMode val="edge"/>
          <c:yMode val="edge"/>
          <c:x val="0.23809692934470666"/>
          <c:y val="0.85438144974658048"/>
          <c:w val="0.69856924369349371"/>
          <c:h val="0.12998530083295279"/>
        </c:manualLayout>
      </c:layout>
      <c:overlay val="0"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Tahoma" pitchFamily="34" charset="0"/>
          <a:cs typeface="Tahoma" pitchFamily="34" charset="0"/>
        </a:defRPr>
      </a:pPr>
      <a:endParaRPr lang="fi-FI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F9C6A-0CB4-4121-AAEF-E0EA6A4B3F5B}" type="datetimeFigureOut">
              <a:rPr lang="fi-FI" smtClean="0"/>
              <a:t>14.6.2023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79C3D-8DE9-4316-BEA6-249E7E7908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29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79C3D-8DE9-4316-BEA6-249E7E7908B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88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79C3D-8DE9-4316-BEA6-249E7E7908B7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707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79C3D-8DE9-4316-BEA6-249E7E7908B7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97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8.png"/><Relationship Id="rId5" Type="http://schemas.openxmlformats.org/officeDocument/2006/relationships/image" Target="../media/image25.png"/><Relationship Id="rId4" Type="http://schemas.openxmlformats.org/officeDocument/2006/relationships/image" Target="../media/image16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569419"/>
            <a:ext cx="10363200" cy="494328"/>
          </a:xfrm>
        </p:spPr>
        <p:txBody>
          <a:bodyPr/>
          <a:lstStyle>
            <a:lvl1pPr algn="ctr">
              <a:defRPr sz="28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E00A58-2BE4-4416-AFF4-82BCD5D7E9AF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2159564" y="4699975"/>
            <a:ext cx="796996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33" y="1268068"/>
            <a:ext cx="6975737" cy="24703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F7247-0A58-4ED3-A9A6-4BF97C577EB9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7" y="4931248"/>
            <a:ext cx="1549397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1" y="4931248"/>
            <a:ext cx="1549397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3" y="4931248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39" y="4931248"/>
            <a:ext cx="1534675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33" y="1268068"/>
            <a:ext cx="6975737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C0BD8B-CA7C-408F-9DAA-3BCA4BDBED38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3" y="4928222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39" y="4931248"/>
            <a:ext cx="1549397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7" y="4928222"/>
            <a:ext cx="1549397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1" y="4928222"/>
            <a:ext cx="1549397" cy="11620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33" y="1268068"/>
            <a:ext cx="6975737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3E070C-5136-4313-B181-9C453CF9929E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312" y="4926402"/>
            <a:ext cx="1555859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7" y="4926402"/>
            <a:ext cx="1538053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289" y="4917894"/>
            <a:ext cx="1555859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3" y="4917894"/>
            <a:ext cx="1549397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33" y="1268068"/>
            <a:ext cx="6975737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9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34F3EE-B4F8-4091-BF3C-E8CF59B3B0E0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7" y="4931248"/>
            <a:ext cx="1549397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1" y="4931248"/>
            <a:ext cx="1549397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3" y="4931248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39" y="4931248"/>
            <a:ext cx="1534675" cy="1151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133" y="1268068"/>
            <a:ext cx="6975737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5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569419"/>
            <a:ext cx="10363200" cy="494328"/>
          </a:xfrm>
        </p:spPr>
        <p:txBody>
          <a:bodyPr/>
          <a:lstStyle>
            <a:lvl1pPr algn="ctr">
              <a:defRPr sz="21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E00A58-2BE4-4416-AFF4-82BCD5D7E9AF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2891319" y="4629025"/>
            <a:ext cx="640341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9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2800" indent="-172800">
              <a:buSzPct val="90000"/>
              <a:buFont typeface="Arial" panose="020B0604020202020204" pitchFamily="34" charset="0"/>
              <a:buChar char="•"/>
              <a:defRPr>
                <a:latin typeface="+mn-lt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+mn-lt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+mn-lt"/>
                <a:cs typeface="Calibri" panose="020F0502020204030204" pitchFamily="34" charset="0"/>
              </a:defRPr>
            </a:lvl3pPr>
            <a:lvl4pPr marL="691200" indent="-171450">
              <a:buSzPct val="90000"/>
              <a:buFont typeface="Wingdings" panose="05000000000000000000" pitchFamily="2" charset="2"/>
              <a:buChar char="§"/>
              <a:defRPr>
                <a:latin typeface="+mn-lt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>
            <a:normAutofit/>
          </a:bodyPr>
          <a:lstStyle>
            <a:lvl1pPr algn="l">
              <a:defRPr sz="2400" b="1" cap="all"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C064D-F079-D3ED-DA49-A94187924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4" y="1351723"/>
            <a:ext cx="5088565" cy="4774442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636" y="1351723"/>
            <a:ext cx="5171941" cy="4774442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53C0-5A4E-401D-AB5A-E6FD2B5B99A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9AEFA-234C-10D8-AF40-5505B7F6D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2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/3 ja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5" y="1351723"/>
            <a:ext cx="6907359" cy="4774442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400" y="1351723"/>
            <a:ext cx="3860800" cy="4774442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0A04-878D-4D63-8D80-00B06ECC4DB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59F5F6-4917-52C4-BB9E-57CD4AA16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3" y="1351724"/>
            <a:ext cx="10670975" cy="2253506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6118-68F6-4FCD-9761-8C061B2B7D77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36AE2-4247-48F6-AEAE-85FD971EE9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11422" y="3719913"/>
            <a:ext cx="10670975" cy="2253506"/>
          </a:xfrm>
        </p:spPr>
        <p:txBody>
          <a:bodyPr>
            <a:normAutofit/>
          </a:bodyPr>
          <a:lstStyle>
            <a:lvl1pPr>
              <a:defRPr sz="1500">
                <a:latin typeface="+mn-lt"/>
                <a:cs typeface="Calibri" panose="020F0502020204030204" pitchFamily="34" charset="0"/>
              </a:defRPr>
            </a:lvl1pPr>
            <a:lvl2pPr>
              <a:defRPr sz="1350">
                <a:latin typeface="+mn-lt"/>
                <a:cs typeface="Calibri" panose="020F0502020204030204" pitchFamily="34" charset="0"/>
              </a:defRPr>
            </a:lvl2pPr>
            <a:lvl3pPr>
              <a:defRPr sz="1200">
                <a:latin typeface="+mn-lt"/>
                <a:cs typeface="Calibri" panose="020F0502020204030204" pitchFamily="34" charset="0"/>
              </a:defRPr>
            </a:lvl3pPr>
            <a:lvl4pPr>
              <a:defRPr sz="1050">
                <a:latin typeface="+mn-lt"/>
                <a:cs typeface="Calibri" panose="020F0502020204030204" pitchFamily="34" charset="0"/>
              </a:defRPr>
            </a:lvl4pPr>
            <a:lvl5pPr>
              <a:defRPr sz="1050">
                <a:latin typeface="+mn-lt"/>
                <a:cs typeface="Calibri" panose="020F050202020403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F439A-DC58-56FC-CF81-BF3AF76A7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400" indent="-230400">
              <a:buSzPct val="90000"/>
              <a:buFont typeface="Arial" panose="020B0604020202020204" pitchFamily="34" charset="0"/>
              <a:buChar char="•"/>
              <a:defRPr>
                <a:latin typeface="+mn-lt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+mn-lt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+mn-lt"/>
                <a:cs typeface="Calibri" panose="020F0502020204030204" pitchFamily="34" charset="0"/>
              </a:defRPr>
            </a:lvl3pPr>
            <a:lvl4pPr marL="921600" indent="-228600">
              <a:buSzPct val="90000"/>
              <a:buFont typeface="Wingdings" panose="05000000000000000000" pitchFamily="2" charset="2"/>
              <a:buChar char="§"/>
              <a:defRPr>
                <a:latin typeface="+mn-lt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535116"/>
            <a:ext cx="5085093" cy="639763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latin typeface="+mn-lt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24" y="2174875"/>
            <a:ext cx="5085093" cy="3951288"/>
          </a:xfrm>
        </p:spPr>
        <p:txBody>
          <a:bodyPr>
            <a:normAutofit/>
          </a:bodyPr>
          <a:lstStyle>
            <a:lvl1pPr>
              <a:defRPr sz="1350">
                <a:latin typeface="+mn-lt"/>
                <a:cs typeface="Calibri" panose="020F0502020204030204" pitchFamily="34" charset="0"/>
              </a:defRPr>
            </a:lvl1pPr>
            <a:lvl2pPr>
              <a:defRPr sz="1200">
                <a:latin typeface="+mn-lt"/>
                <a:cs typeface="Calibri" panose="020F0502020204030204" pitchFamily="34" charset="0"/>
              </a:defRPr>
            </a:lvl2pPr>
            <a:lvl3pPr>
              <a:defRPr sz="1050">
                <a:latin typeface="+mn-lt"/>
                <a:cs typeface="Calibri" panose="020F0502020204030204" pitchFamily="34" charset="0"/>
              </a:defRPr>
            </a:lvl3pPr>
            <a:lvl4pPr>
              <a:defRPr sz="900">
                <a:latin typeface="+mn-lt"/>
                <a:cs typeface="Calibri" panose="020F0502020204030204" pitchFamily="34" charset="0"/>
              </a:defRPr>
            </a:lvl4pPr>
            <a:lvl5pPr>
              <a:defRPr sz="900">
                <a:latin typeface="+mn-lt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latin typeface="+mn-lt"/>
                <a:cs typeface="Calibri" panose="020F050202020403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>
            <a:normAutofit/>
          </a:bodyPr>
          <a:lstStyle>
            <a:lvl1pPr>
              <a:defRPr sz="1350">
                <a:latin typeface="+mn-lt"/>
                <a:cs typeface="Calibri" panose="020F0502020204030204" pitchFamily="34" charset="0"/>
              </a:defRPr>
            </a:lvl1pPr>
            <a:lvl2pPr>
              <a:defRPr sz="1200">
                <a:latin typeface="+mn-lt"/>
                <a:cs typeface="Calibri" panose="020F0502020204030204" pitchFamily="34" charset="0"/>
              </a:defRPr>
            </a:lvl2pPr>
            <a:lvl3pPr>
              <a:defRPr sz="1050">
                <a:latin typeface="+mn-lt"/>
                <a:cs typeface="Calibri" panose="020F0502020204030204" pitchFamily="34" charset="0"/>
              </a:defRPr>
            </a:lvl3pPr>
            <a:lvl4pPr>
              <a:defRPr sz="900">
                <a:latin typeface="+mn-lt"/>
                <a:cs typeface="Calibri" panose="020F0502020204030204" pitchFamily="34" charset="0"/>
              </a:defRPr>
            </a:lvl4pPr>
            <a:lvl5pPr>
              <a:defRPr sz="900">
                <a:latin typeface="+mn-lt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4CC1-8D1A-4E41-B31B-E976636B47B6}" type="datetime1">
              <a:rPr lang="fi-FI" smtClean="0"/>
              <a:t>14.6.2023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89A3-8988-997C-0889-9C8767B3E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3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7E05-60E5-475E-9D45-9B4AED207FCC}" type="datetime1">
              <a:rPr lang="fi-FI" smtClean="0"/>
              <a:t>14.6.2023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37B7E-C80F-3214-B671-CA59AFD4A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1" y="5859000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3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4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F7247-0A58-4ED3-A9A6-4BF97C577EB9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8" y="4931248"/>
            <a:ext cx="1549397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2" y="4931248"/>
            <a:ext cx="1549397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4" y="4931248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40" y="4931248"/>
            <a:ext cx="1534675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36CF98-2227-ECD9-479B-335EC2EB8B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9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C0BD8B-CA7C-408F-9DAA-3BCA4BDBED38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4" y="4928222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40" y="4931248"/>
            <a:ext cx="1549397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8" y="4928222"/>
            <a:ext cx="1549397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2" y="4928222"/>
            <a:ext cx="1549397" cy="11620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EDA556-4420-86AB-5A08-EC68850D56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9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8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3E070C-5136-4313-B181-9C453CF9929E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313" y="4926402"/>
            <a:ext cx="1555859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8" y="4926402"/>
            <a:ext cx="1538053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289" y="4917894"/>
            <a:ext cx="1555859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4" y="4917894"/>
            <a:ext cx="1549397" cy="1162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4BFE45-57B2-18EB-94DA-458C175281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9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34F3EE-B4F8-4091-BF3C-E8CF59B3B0E0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128" y="4931248"/>
            <a:ext cx="1549397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752" y="4931248"/>
            <a:ext cx="1549397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64" y="4931248"/>
            <a:ext cx="1549397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40" y="4931248"/>
            <a:ext cx="1534675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B38BE1-6242-63D7-E827-A990CE7F63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9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0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569419"/>
            <a:ext cx="10363200" cy="494328"/>
          </a:xfrm>
        </p:spPr>
        <p:txBody>
          <a:bodyPr/>
          <a:lstStyle>
            <a:lvl1pPr algn="ctr">
              <a:defRPr sz="2800"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E00A58-2BE4-4416-AFF4-82BCD5D7E9AF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2891318" y="4629025"/>
            <a:ext cx="6403411" cy="1162048"/>
            <a:chOff x="1665356" y="4878396"/>
            <a:chExt cx="5977471" cy="1162048"/>
          </a:xfrm>
        </p:grpSpPr>
        <p:pic>
          <p:nvPicPr>
            <p:cNvPr id="1028" name="Picture 4" descr="http://demo.aboad.fi/aula/wp-content/themes/aula/assets/images/aula-research-suurennuslasi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6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demo.aboad.fi/aula/wp-content/themes/aula/assets/images/aula-research-palki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497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demo.aboad.fi/aula/wp-content/themes/aula/assets/images/aula-research-mikroskoopp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638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demo.aboad.fi/aula/wp-content/themes/aula/assets/images/aula-research-lamppu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779" y="4878396"/>
              <a:ext cx="1162048" cy="116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8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b" anchorCtr="0"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400" indent="-230400">
              <a:buSzPct val="90000"/>
              <a:buFont typeface="Arial" panose="020B0604020202020204" pitchFamily="34" charset="0"/>
              <a:buChar char="•"/>
              <a:defRPr>
                <a:latin typeface="+mn-lt"/>
                <a:cs typeface="Calibri" panose="020F0502020204030204" pitchFamily="34" charset="0"/>
              </a:defRPr>
            </a:lvl1pPr>
            <a:lvl2pPr>
              <a:buSzPct val="90000"/>
              <a:defRPr>
                <a:latin typeface="+mn-lt"/>
                <a:cs typeface="Calibri" panose="020F0502020204030204" pitchFamily="34" charset="0"/>
              </a:defRPr>
            </a:lvl2pPr>
            <a:lvl3pPr>
              <a:buSzPct val="90000"/>
              <a:defRPr>
                <a:latin typeface="+mn-lt"/>
                <a:cs typeface="Calibri" panose="020F0502020204030204" pitchFamily="34" charset="0"/>
              </a:defRPr>
            </a:lvl3pPr>
            <a:lvl4pPr marL="921600" indent="-228600">
              <a:buSzPct val="90000"/>
              <a:buFont typeface="Wingdings" panose="05000000000000000000" pitchFamily="2" charset="2"/>
              <a:buChar char="§"/>
              <a:defRPr>
                <a:latin typeface="+mn-lt"/>
                <a:cs typeface="Calibri" panose="020F0502020204030204" pitchFamily="34" charset="0"/>
              </a:defRPr>
            </a:lvl4pPr>
            <a:lvl5pPr>
              <a:buSzPct val="90000"/>
              <a:defRPr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4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C064D-F079-D3ED-DA49-A94187924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425D68-6C99-4857-8947-66CE0C8EC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4" y="1351723"/>
            <a:ext cx="5088565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635" y="1351723"/>
            <a:ext cx="5171941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53C0-5A4E-401D-AB5A-E6FD2B5B99A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9AEFA-234C-10D8-AF40-5505B7F6D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/3 ja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3" y="1351723"/>
            <a:ext cx="6907359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400" y="1351723"/>
            <a:ext cx="3860800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0A04-878D-4D63-8D80-00B06ECC4DB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59F5F6-4917-52C4-BB9E-57CD4AA16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5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2" y="1351724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6118-68F6-4FCD-9761-8C061B2B7D77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36AE2-4247-48F6-AEAE-85FD971EE9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11421" y="3719913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F439A-DC58-56FC-CF81-BF3AF76A7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6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535114"/>
            <a:ext cx="508509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24" y="2174875"/>
            <a:ext cx="508509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4CC1-8D1A-4E41-B31B-E976636B47B6}" type="datetime1">
              <a:rPr lang="fi-FI" smtClean="0"/>
              <a:t>14.6.2023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D889A3-8988-997C-0889-9C8767B3E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40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7E05-60E5-475E-9D45-9B4AED207FCC}" type="datetime1">
              <a:rPr lang="fi-FI" smtClean="0"/>
              <a:t>14.6.2023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37B7E-C80F-3214-B671-CA59AFD4A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858998"/>
            <a:ext cx="1046955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95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F7247-0A58-4ED3-A9A6-4BF97C577EB9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136" y="4931248"/>
            <a:ext cx="132438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04" y="4931248"/>
            <a:ext cx="1294944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4931248"/>
            <a:ext cx="1294944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670" y="4931248"/>
            <a:ext cx="1294944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36CF98-2227-ECD9-479B-335EC2EB8B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7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C0BD8B-CA7C-408F-9DAA-3BCA4BDBED38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16" y="4928222"/>
            <a:ext cx="1294944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92" y="4931248"/>
            <a:ext cx="1294944" cy="116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580" y="4928222"/>
            <a:ext cx="1294944" cy="11620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04" y="4928222"/>
            <a:ext cx="1294944" cy="11620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EDA556-4420-86AB-5A08-EC68850D56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9" r="2609"/>
          <a:stretch/>
        </p:blipFill>
        <p:spPr>
          <a:xfrm>
            <a:off x="-1" y="0"/>
            <a:ext cx="12192001" cy="6838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3E070C-5136-4313-B181-9C453CF9929E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552" y="4926402"/>
            <a:ext cx="1167619" cy="11668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561" y="4926402"/>
            <a:ext cx="1167619" cy="1153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64" y="4917894"/>
            <a:ext cx="1157784" cy="1166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76" y="4917894"/>
            <a:ext cx="1157784" cy="1162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4BFE45-57B2-18EB-94DA-458C175281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933571"/>
            <a:ext cx="10363200" cy="605930"/>
          </a:xfrm>
        </p:spPr>
        <p:txBody>
          <a:bodyPr/>
          <a:lstStyle>
            <a:lvl1pPr algn="ctr">
              <a:defRPr>
                <a:solidFill>
                  <a:srgbClr val="800080"/>
                </a:solidFill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34F3EE-B4F8-4091-BF3C-E8CF59B3B0E0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166" y="4931248"/>
            <a:ext cx="1225358" cy="1162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068" y="4931248"/>
            <a:ext cx="1240080" cy="116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4931248"/>
            <a:ext cx="1240080" cy="1162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256" y="4931248"/>
            <a:ext cx="1225358" cy="11510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B38BE1-6242-63D7-E827-A990CE7F63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078" y="1187960"/>
            <a:ext cx="5211892" cy="24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4" y="1351723"/>
            <a:ext cx="5088565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8635" y="1351723"/>
            <a:ext cx="5171941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53C0-5A4E-401D-AB5A-E6FD2B5B99A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/3 ja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3" y="1351723"/>
            <a:ext cx="6907359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6400" y="1351723"/>
            <a:ext cx="3860800" cy="4774442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0A04-878D-4D63-8D80-00B06ECC4DBD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4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llekk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422" y="1351724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6118-68F6-4FCD-9761-8C061B2B7D77}" type="datetime1">
              <a:rPr lang="fi-FI" smtClean="0"/>
              <a:t>14.6.2023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0213A2-35B5-49BF-8D7F-CAD501571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736AE2-4247-48F6-AEAE-85FD971EE9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11421" y="3719913"/>
            <a:ext cx="10670975" cy="2253506"/>
          </a:xfrm>
        </p:spPr>
        <p:txBody>
          <a:bodyPr>
            <a:normAutofit/>
          </a:bodyPr>
          <a:lstStyle>
            <a:lvl1pPr>
              <a:defRPr sz="2000">
                <a:latin typeface="+mn-lt"/>
                <a:cs typeface="Calibri" panose="020F0502020204030204" pitchFamily="34" charset="0"/>
              </a:defRPr>
            </a:lvl1pPr>
            <a:lvl2pPr>
              <a:defRPr sz="1800">
                <a:latin typeface="+mn-lt"/>
                <a:cs typeface="Calibri" panose="020F0502020204030204" pitchFamily="34" charset="0"/>
              </a:defRPr>
            </a:lvl2pPr>
            <a:lvl3pPr>
              <a:defRPr sz="1600">
                <a:latin typeface="+mn-lt"/>
                <a:cs typeface="Calibri" panose="020F0502020204030204" pitchFamily="34" charset="0"/>
              </a:defRPr>
            </a:lvl3pPr>
            <a:lvl4pPr>
              <a:defRPr sz="1400">
                <a:latin typeface="+mn-lt"/>
                <a:cs typeface="Calibri" panose="020F0502020204030204" pitchFamily="34" charset="0"/>
              </a:defRPr>
            </a:lvl4pPr>
            <a:lvl5pPr>
              <a:defRPr sz="1400">
                <a:latin typeface="+mn-lt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4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535114"/>
            <a:ext cx="508509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24" y="2174875"/>
            <a:ext cx="508509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>
            <a:normAutofit/>
          </a:bodyPr>
          <a:lstStyle>
            <a:lvl1pPr>
              <a:defRPr sz="1800">
                <a:latin typeface="+mn-lt"/>
                <a:cs typeface="Calibri" panose="020F0502020204030204" pitchFamily="34" charset="0"/>
              </a:defRPr>
            </a:lvl1pPr>
            <a:lvl2pPr>
              <a:defRPr sz="1600">
                <a:latin typeface="+mn-lt"/>
                <a:cs typeface="Calibri" panose="020F0502020204030204" pitchFamily="34" charset="0"/>
              </a:defRPr>
            </a:lvl2pPr>
            <a:lvl3pPr>
              <a:defRPr sz="1400">
                <a:latin typeface="+mn-lt"/>
                <a:cs typeface="Calibri" panose="020F0502020204030204" pitchFamily="34" charset="0"/>
              </a:defRPr>
            </a:lvl3pPr>
            <a:lvl4pPr>
              <a:defRPr sz="1200">
                <a:latin typeface="+mn-lt"/>
                <a:cs typeface="Calibri" panose="020F0502020204030204" pitchFamily="34" charset="0"/>
              </a:defRPr>
            </a:lvl4pPr>
            <a:lvl5pPr>
              <a:defRPr sz="1200">
                <a:latin typeface="+mn-lt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4CC1-8D1A-4E41-B31B-E976636B47B6}" type="datetime1">
              <a:rPr lang="fi-FI" smtClean="0"/>
              <a:t>14.6.2023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106D9C-4CCD-46FF-8362-484BC2CD5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TC Avant Garde Std Bk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7E05-60E5-475E-9D45-9B4AED207FCC}" type="datetime1">
              <a:rPr lang="fi-FI" smtClean="0"/>
              <a:t>14.6.2023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FDD78C-8AFB-462D-BBE7-B3D03C2F2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54" y="5858998"/>
            <a:ext cx="1315201" cy="9864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424" y="210352"/>
            <a:ext cx="10670976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340769"/>
            <a:ext cx="10670976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424" y="6356352"/>
            <a:ext cx="2542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FD57A47-7CC6-4FE6-A5ED-95FD108C643C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2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608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91200" indent="-2304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21600" indent="-2286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52000" indent="-228600" algn="l" defTabSz="9144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»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424" y="210352"/>
            <a:ext cx="10670976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340769"/>
            <a:ext cx="10670976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424" y="6356354"/>
            <a:ext cx="2542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FD57A47-7CC6-4FE6-A5ED-95FD108C643C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781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ts val="0"/>
        </a:spcBef>
        <a:buNone/>
        <a:defRPr sz="24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1728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456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3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518400" indent="-17280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691200" indent="-17145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64000" indent="-171450" algn="l" defTabSz="685800" rtl="0" eaLnBrk="1" latinLnBrk="0" hangingPunct="1">
        <a:lnSpc>
          <a:spcPct val="90000"/>
        </a:lnSpc>
        <a:spcBef>
          <a:spcPct val="20000"/>
        </a:spcBef>
        <a:buClr>
          <a:srgbClr val="800080"/>
        </a:buClr>
        <a:buSzPct val="90000"/>
        <a:buFont typeface="Arial" pitchFamily="34" charset="0"/>
        <a:buChar char="»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424" y="210352"/>
            <a:ext cx="10670976" cy="98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340769"/>
            <a:ext cx="10670976" cy="4785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424" y="6356352"/>
            <a:ext cx="2542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FD57A47-7CC6-4FE6-A5ED-95FD108C643C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r>
              <a:rPr lang="fi-FI"/>
              <a:t>Luottamuksellinen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TC Avant Garde Std Bk" panose="020B0502020202020204"/>
              </a:defRPr>
            </a:lvl1pPr>
          </a:lstStyle>
          <a:p>
            <a:fld id="{B89B46FC-B66E-4301-B25C-D47AA4C5ACB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82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2800" kern="1200">
          <a:solidFill>
            <a:srgbClr val="800080"/>
          </a:solidFill>
          <a:latin typeface="ITC Avant Garde Std Bk" panose="020B0502020202020204" pitchFamily="34" charset="0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608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−"/>
        <a:defRPr sz="18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91200" indent="-2304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21600" indent="-2286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−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ct val="20000"/>
        </a:spcBef>
        <a:buClr>
          <a:srgbClr val="800080"/>
        </a:buClr>
        <a:buSzPct val="90000"/>
        <a:buFont typeface="Open Sans" panose="020B0606030504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4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8.xml"/><Relationship Id="rId6" Type="http://schemas.openxmlformats.org/officeDocument/2006/relationships/slide" Target="slide29.xml"/><Relationship Id="rId5" Type="http://schemas.openxmlformats.org/officeDocument/2006/relationships/slide" Target="slide19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A4CEA-00D8-46F3-A4FD-B0333F60F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568" y="3988519"/>
            <a:ext cx="7772400" cy="494328"/>
          </a:xfrm>
        </p:spPr>
        <p:txBody>
          <a:bodyPr/>
          <a:lstStyle/>
          <a:p>
            <a:r>
              <a:rPr lang="fi-FI"/>
              <a:t>Akava</a:t>
            </a:r>
            <a:br>
              <a:rPr lang="fi-FI"/>
            </a:br>
            <a:r>
              <a:rPr lang="fi-FI"/>
              <a:t>Korkeakoulutetut nuoret –tutkimus 2023</a:t>
            </a:r>
            <a:br>
              <a:rPr lang="fi-FI"/>
            </a:br>
            <a:r>
              <a:rPr lang="fi-FI"/>
              <a:t>Tulosesitys 17.3.2023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0F024-E131-44D1-9207-21D9FF59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2D91-E47A-493E-AE8A-C7BE8BD989F7}" type="datetime1">
              <a:rPr lang="fi-FI" smtClean="0"/>
              <a:t>14.6.2023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E784D-901D-4036-9F85-35CACB70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64DAE-C8AE-46B5-9184-51AA985D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1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983C27-431C-7DC4-7671-0D2A3AC8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 ja jaksaminen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B9CCFD-D3DD-69DC-01E8-24F0D4DD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2B7CC2-D16D-F38C-9F42-A8357C6F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10A5D7-49B5-78A3-7DF3-E26191D5C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0A53D1F4-1EFE-E1EB-BBBE-1A60A2207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382552"/>
              </p:ext>
            </p:extLst>
          </p:nvPr>
        </p:nvGraphicFramePr>
        <p:xfrm>
          <a:off x="911225" y="1341438"/>
          <a:ext cx="10671175" cy="494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5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340715-5DF4-1644-4375-C9766620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 ja jaksaminen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8F4763-D99C-A0FB-77CA-5FA6C332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601A75-BF46-F115-1E38-5F786CC86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EDD2B5-8191-7731-3134-7137E372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03E3213-8757-4216-AB0A-66D8AAA3D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01773"/>
              </p:ext>
            </p:extLst>
          </p:nvPr>
        </p:nvGraphicFramePr>
        <p:xfrm>
          <a:off x="609600" y="1341438"/>
          <a:ext cx="11207496" cy="501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71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B9490-7419-26E5-A8D7-8A43842F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36" y="210353"/>
            <a:ext cx="10670976" cy="986400"/>
          </a:xfrm>
        </p:spPr>
        <p:txBody>
          <a:bodyPr/>
          <a:lstStyle/>
          <a:p>
            <a:r>
              <a:rPr lang="fi-FI"/>
              <a:t>Hyvinvointi ja jaksaminen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DF3ABB-56DB-9F23-4813-D4525ED9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0C12CE-8048-94AE-1497-4E9E32A1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E8151B-F8F5-8AE0-17BB-E0050A13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2B185834-6ABA-408F-B4B2-D790333AB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310057"/>
              </p:ext>
            </p:extLst>
          </p:nvPr>
        </p:nvGraphicFramePr>
        <p:xfrm>
          <a:off x="133564" y="1273996"/>
          <a:ext cx="11671443" cy="5373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7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8A32ED-B4DF-2983-EF0A-039FE5E6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328" y="210352"/>
            <a:ext cx="11045072" cy="986400"/>
          </a:xfrm>
        </p:spPr>
        <p:txBody>
          <a:bodyPr/>
          <a:lstStyle/>
          <a:p>
            <a:r>
              <a:rPr lang="fi-FI" sz="2400" b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Minkä asioiden koet tällä hetkellä ylläpitävän/parantavan jaksamistasi työssä tai opinnoissa? 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68708A-0F18-B9C2-5C76-C1FCE6B5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6437" y="1351723"/>
            <a:ext cx="5373277" cy="477444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i-FI" sz="1400" b="1" dirty="0">
                <a:solidFill>
                  <a:schemeClr val="accent1">
                    <a:lumMod val="75000"/>
                  </a:schemeClr>
                </a:solidFill>
                <a:effectLst/>
                <a:ea typeface="Open Sans" panose="020B0606030504020204" pitchFamily="34" charset="0"/>
                <a:cs typeface="Times New Roman" panose="02020603050405020304" pitchFamily="18" charset="0"/>
              </a:rPr>
              <a:t>18–35-vuotiaat (n= 784)</a:t>
            </a:r>
            <a:endParaRPr lang="fi-FI" sz="1400" dirty="0"/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Ystävät</a:t>
            </a:r>
            <a:r>
              <a:rPr lang="fi-FI" sz="1400" dirty="0"/>
              <a:t> (11 %)</a:t>
            </a: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Työyhteisö </a:t>
            </a:r>
            <a:r>
              <a:rPr lang="fi-FI" sz="1400" dirty="0"/>
              <a:t>(10 %)</a:t>
            </a:r>
            <a:endParaRPr lang="fi-FI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Mielekäs työ </a:t>
            </a:r>
            <a:r>
              <a:rPr lang="fi-FI" sz="1400" dirty="0">
                <a:solidFill>
                  <a:schemeClr val="tx1"/>
                </a:solidFill>
              </a:rPr>
              <a:t>tai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opinnot  </a:t>
            </a:r>
            <a:r>
              <a:rPr lang="fi-FI" sz="1400" dirty="0">
                <a:solidFill>
                  <a:schemeClr val="tx1"/>
                </a:solidFill>
              </a:rPr>
              <a:t>(10 %)</a:t>
            </a: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Etätyö- </a:t>
            </a:r>
            <a:r>
              <a:rPr lang="fi-FI" sz="1400" dirty="0">
                <a:solidFill>
                  <a:schemeClr val="tx1"/>
                </a:solidFill>
              </a:rPr>
              <a:t>tai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 etäopintomahdollisuus</a:t>
            </a:r>
            <a:r>
              <a:rPr lang="fi-FI" sz="1400" dirty="0">
                <a:solidFill>
                  <a:schemeClr val="tx1"/>
                </a:solidFill>
              </a:rPr>
              <a:t> (10 %)</a:t>
            </a: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Harrastukset</a:t>
            </a:r>
            <a:r>
              <a:rPr lang="fi-FI" sz="1400" dirty="0">
                <a:solidFill>
                  <a:schemeClr val="tx1"/>
                </a:solidFill>
              </a:rPr>
              <a:t> (9 % )</a:t>
            </a: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Liikunta</a:t>
            </a:r>
            <a:r>
              <a:rPr lang="fi-FI" sz="1400" dirty="0">
                <a:solidFill>
                  <a:schemeClr val="tx1"/>
                </a:solidFill>
              </a:rPr>
              <a:t> (9 %)</a:t>
            </a: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Työkaverit </a:t>
            </a:r>
            <a:r>
              <a:rPr lang="fi-FI" sz="1400" dirty="0">
                <a:solidFill>
                  <a:schemeClr val="tx1"/>
                </a:solidFill>
              </a:rPr>
              <a:t>(8 %)</a:t>
            </a:r>
          </a:p>
          <a:p>
            <a:pPr>
              <a:lnSpc>
                <a:spcPct val="150000"/>
              </a:lnSpc>
            </a:pPr>
            <a:endParaRPr lang="fi-FI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i-FI" sz="1400" dirty="0">
                <a:solidFill>
                  <a:schemeClr val="tx1"/>
                </a:solidFill>
              </a:rPr>
              <a:t>Useita mainintoja keräsivät lisäksi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riittävä palkka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riittävä levon määrä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perhe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työn ja vapaa-ajan tasapainoinen suhde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vapaa-aika</a:t>
            </a:r>
            <a:r>
              <a:rPr lang="fi-FI" sz="1400" dirty="0">
                <a:solidFill>
                  <a:schemeClr val="tx1"/>
                </a:solidFill>
              </a:rPr>
              <a:t>,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joustavat työajat </a:t>
            </a:r>
            <a:r>
              <a:rPr lang="fi-FI" sz="1400" dirty="0">
                <a:solidFill>
                  <a:schemeClr val="tx1"/>
                </a:solidFill>
              </a:rPr>
              <a:t>sekä </a:t>
            </a:r>
            <a:r>
              <a:rPr lang="fi-FI" sz="1400" dirty="0">
                <a:solidFill>
                  <a:schemeClr val="accent1">
                    <a:lumMod val="75000"/>
                  </a:schemeClr>
                </a:solidFill>
              </a:rPr>
              <a:t>läheiset</a:t>
            </a:r>
            <a:endParaRPr lang="fi-FI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0709FE2C-6A18-735F-0E2F-0B59153B6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2288" y="1360621"/>
            <a:ext cx="5614178" cy="4774442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i-FI" sz="5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36–65-vuotiaat </a:t>
            </a:r>
            <a:r>
              <a:rPr lang="fi-FI" sz="56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Calibri" panose="020F0502020204030204" pitchFamily="34" charset="0"/>
              </a:rPr>
              <a:t>(n=400)</a:t>
            </a:r>
            <a:endParaRPr lang="fi-FI" sz="5600" dirty="0"/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Työyhteisö</a:t>
            </a:r>
            <a:r>
              <a:rPr lang="fi-FI" sz="5600" dirty="0"/>
              <a:t> (20 %)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Liikunta</a:t>
            </a:r>
            <a:r>
              <a:rPr lang="fi-FI" sz="5600" dirty="0"/>
              <a:t> (16 %)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Mielekäs työ  </a:t>
            </a:r>
            <a:r>
              <a:rPr lang="fi-FI" sz="5600" dirty="0">
                <a:solidFill>
                  <a:schemeClr val="tx1"/>
                </a:solidFill>
              </a:rPr>
              <a:t>(16 %)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Etätyömahdollisuus</a:t>
            </a:r>
            <a:r>
              <a:rPr lang="fi-FI" sz="5600" dirty="0"/>
              <a:t> (13 %)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Joustavat työskentelyajat </a:t>
            </a:r>
            <a:r>
              <a:rPr lang="fi-FI" sz="5600" dirty="0"/>
              <a:t>ja –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mahdollisuudet</a:t>
            </a:r>
            <a:r>
              <a:rPr lang="fi-FI" sz="5600" dirty="0"/>
              <a:t> (13 %) jaksamista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Harrastukset</a:t>
            </a:r>
            <a:r>
              <a:rPr lang="fi-FI" sz="5600" dirty="0"/>
              <a:t> (9 %)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Perhe </a:t>
            </a:r>
            <a:r>
              <a:rPr lang="fi-FI" sz="5600" dirty="0"/>
              <a:t>(9 %)</a:t>
            </a:r>
          </a:p>
          <a:p>
            <a:pPr>
              <a:lnSpc>
                <a:spcPct val="170000"/>
              </a:lnSpc>
            </a:pP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Työn </a:t>
            </a:r>
            <a:r>
              <a:rPr lang="fi-FI" sz="5600" dirty="0"/>
              <a:t>ja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vapaa-ajan tasapainoinen suhteen </a:t>
            </a:r>
            <a:r>
              <a:rPr lang="fi-FI" sz="5600" dirty="0">
                <a:solidFill>
                  <a:schemeClr val="tx1"/>
                </a:solidFill>
              </a:rPr>
              <a:t>(8 %)</a:t>
            </a:r>
            <a:endParaRPr lang="fi-FI" sz="5600" dirty="0"/>
          </a:p>
          <a:p>
            <a:pPr>
              <a:lnSpc>
                <a:spcPct val="170000"/>
              </a:lnSpc>
            </a:pPr>
            <a:endParaRPr lang="fi-FI" sz="5600" dirty="0"/>
          </a:p>
          <a:p>
            <a:pPr>
              <a:lnSpc>
                <a:spcPct val="170000"/>
              </a:lnSpc>
            </a:pPr>
            <a:r>
              <a:rPr lang="fi-FI" sz="5600" dirty="0"/>
              <a:t>Useita mainintoja keräsivät lisäksi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riittävän unen </a:t>
            </a:r>
            <a:r>
              <a:rPr lang="fi-FI" sz="5600" dirty="0"/>
              <a:t>ja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levon saaminen</a:t>
            </a:r>
            <a:r>
              <a:rPr lang="fi-FI" sz="5600" dirty="0"/>
              <a:t>,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vapaa-aika</a:t>
            </a:r>
            <a:r>
              <a:rPr lang="fi-FI" sz="5600" dirty="0"/>
              <a:t>,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terveellinen ruokavalio</a:t>
            </a:r>
            <a:r>
              <a:rPr lang="fi-FI" sz="5600" dirty="0"/>
              <a:t>,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ystävät</a:t>
            </a:r>
            <a:r>
              <a:rPr lang="fi-FI" sz="5600" dirty="0"/>
              <a:t>,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riittävä palkka</a:t>
            </a:r>
            <a:r>
              <a:rPr lang="fi-FI" sz="5600" dirty="0"/>
              <a:t>,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hyvä johtaminen </a:t>
            </a:r>
            <a:r>
              <a:rPr lang="fi-FI" sz="5600" dirty="0"/>
              <a:t>sekä </a:t>
            </a:r>
            <a:r>
              <a:rPr lang="fi-FI" sz="5600" dirty="0">
                <a:solidFill>
                  <a:schemeClr val="accent1">
                    <a:lumMod val="75000"/>
                  </a:schemeClr>
                </a:solidFill>
              </a:rPr>
              <a:t>mahdollisuus oppia uutta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1E65C0-52C2-E26A-82B7-C14033E7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BB8964-57CD-7D96-F9CB-825D62A21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6225B8-E37C-717D-0993-5C086A9EC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54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A84C5-C74B-B225-C565-0919F6F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47" y="210352"/>
            <a:ext cx="11073353" cy="986400"/>
          </a:xfrm>
        </p:spPr>
        <p:txBody>
          <a:bodyPr/>
          <a:lstStyle/>
          <a:p>
            <a:r>
              <a:rPr lang="fi-FI" b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Entä minkä asioiden koet heikentävän jaksamistasi työssä tai opinnoissa? </a:t>
            </a:r>
            <a:br>
              <a:rPr lang="fi-FI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00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Avoimet vastaukset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B2441A-EC8A-569B-CE76-B6EF4A083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072" y="1351723"/>
            <a:ext cx="5825764" cy="477444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18–35-vuotiaat (n=781)</a:t>
            </a:r>
          </a:p>
          <a:p>
            <a:pPr marL="0" indent="0">
              <a:buNone/>
            </a:pPr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Liialliset vaatimukset </a:t>
            </a:r>
            <a:r>
              <a:rPr lang="fi-FI" dirty="0"/>
              <a:t>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liian suuren työmäärän</a:t>
            </a:r>
            <a:r>
              <a:rPr lang="fi-FI" dirty="0"/>
              <a:t> (22 %)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Kiire </a:t>
            </a:r>
            <a:r>
              <a:rPr lang="fi-FI" dirty="0"/>
              <a:t>(15 % 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Stressi </a:t>
            </a:r>
            <a:r>
              <a:rPr lang="fi-FI" dirty="0">
                <a:solidFill>
                  <a:schemeClr val="tx1"/>
                </a:solidFill>
              </a:rPr>
              <a:t>(11 %)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huonot yöunet </a:t>
            </a:r>
            <a:r>
              <a:rPr lang="fi-FI" dirty="0"/>
              <a:t>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heikon palautuminen </a:t>
            </a:r>
            <a:r>
              <a:rPr lang="fi-FI" dirty="0"/>
              <a:t>(10 %)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Mielenterveysongelmat </a:t>
            </a:r>
            <a:r>
              <a:rPr lang="fi-FI" dirty="0"/>
              <a:t>(8 %)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Johtamisen ongelmat </a:t>
            </a:r>
            <a:r>
              <a:rPr lang="fi-FI" dirty="0"/>
              <a:t>(6 %)</a:t>
            </a:r>
          </a:p>
          <a:p>
            <a:endParaRPr lang="fi-FI" dirty="0"/>
          </a:p>
          <a:p>
            <a:r>
              <a:rPr lang="fi-FI" dirty="0"/>
              <a:t>Useita mainintoja keräsivät lisäksi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huono taloustilanne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työyhteisön ongelmat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talvi </a:t>
            </a:r>
            <a:r>
              <a:rPr lang="fi-FI" dirty="0"/>
              <a:t>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huonot säät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liian pieni palkka </a:t>
            </a:r>
            <a:r>
              <a:rPr lang="fi-FI" dirty="0"/>
              <a:t>sekä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epämotivoivat työtehtävät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90A0009B-EC52-BF29-597D-5CF585245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2836" y="1351723"/>
            <a:ext cx="5608949" cy="477444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36–65-vuotiaat </a:t>
            </a:r>
            <a:r>
              <a:rPr lang="fi-FI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Calibri" panose="020F0502020204030204" pitchFamily="34" charset="0"/>
              </a:rPr>
              <a:t>(n=384)</a:t>
            </a:r>
          </a:p>
          <a:p>
            <a:pPr marL="0" indent="0">
              <a:buNone/>
            </a:pPr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Liiallinen työkuorma</a:t>
            </a:r>
            <a:r>
              <a:rPr lang="fi-FI" dirty="0"/>
              <a:t> (23 %)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Kiire</a:t>
            </a:r>
            <a:r>
              <a:rPr lang="fi-FI" dirty="0"/>
              <a:t> (14 %)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Maailman tilanne</a:t>
            </a:r>
            <a:r>
              <a:rPr lang="fi-FI" dirty="0"/>
              <a:t> - yleisimmin sodat ja sen liitännäisongelmat (9 %)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Taloudellinen tilanne</a:t>
            </a:r>
            <a:r>
              <a:rPr lang="fi-FI" dirty="0"/>
              <a:t> (9 %)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Stressi </a:t>
            </a:r>
            <a:r>
              <a:rPr lang="fi-FI" dirty="0"/>
              <a:t>(9 %)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Sairastelu</a:t>
            </a:r>
            <a:r>
              <a:rPr lang="fi-FI" dirty="0"/>
              <a:t> 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terveysongelmat</a:t>
            </a:r>
            <a:r>
              <a:rPr lang="fi-FI" dirty="0"/>
              <a:t> (9 %)</a:t>
            </a:r>
          </a:p>
          <a:p>
            <a:endParaRPr lang="fi-FI" dirty="0"/>
          </a:p>
          <a:p>
            <a:r>
              <a:rPr lang="fi-FI" dirty="0"/>
              <a:t>Useasti mainittiin lisäksi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ettei heikentäviä tekijöitä ole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epävarmuus tulevaisuudesta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unen / levon puute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johtamisen ongelmat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ristiriidat työyhteisössä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haasteet henkilökohtaisessa elämässä </a:t>
            </a:r>
            <a:r>
              <a:rPr lang="fi-FI" dirty="0"/>
              <a:t>sekä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elinkustannusten nousu</a:t>
            </a:r>
          </a:p>
          <a:p>
            <a:pPr marL="0" indent="0">
              <a:buNone/>
            </a:pPr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71A74C-B81B-EAB5-E6D1-BD0E78DB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781E1E-C04A-CE38-6E57-B92188D1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EB32D9-1CD3-5CC6-F8DA-35BE326B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8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92CCD4-7A05-AC89-6E16-BA41C23A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 ja jaksaminen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CCFCAF-620C-94C5-560C-BC591C130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BB9B47-B77C-1D1D-B2DE-30FFB4CE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C6EAC5-4671-8C2C-B243-3F03E003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15</a:t>
            </a:fld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9DDBFFD3-8126-D602-237B-49AA635F11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31033"/>
              </p:ext>
            </p:extLst>
          </p:nvPr>
        </p:nvGraphicFramePr>
        <p:xfrm>
          <a:off x="911225" y="1341438"/>
          <a:ext cx="10671175" cy="5196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69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61D887-7F28-742D-7E05-8A974322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 ja jaksaminen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92B8AF55-8173-82D2-721F-F2533748F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912518"/>
              </p:ext>
            </p:extLst>
          </p:nvPr>
        </p:nvGraphicFramePr>
        <p:xfrm>
          <a:off x="588000" y="1493866"/>
          <a:ext cx="11016000" cy="4097520"/>
        </p:xfrm>
        <a:graphic>
          <a:graphicData uri="http://schemas.openxmlformats.org/drawingml/2006/table">
            <a:tbl>
              <a:tblPr/>
              <a:tblGrid>
                <a:gridCol w="3888000">
                  <a:extLst>
                    <a:ext uri="{9D8B030D-6E8A-4147-A177-3AD203B41FA5}">
                      <a16:colId xmlns:a16="http://schemas.microsoft.com/office/drawing/2014/main" val="3846872728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15140130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8176064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25098508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39923964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412433462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718292458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Millainen vaikutus seuraavilla asioilla on omaan jaksamiseesi työssä tai opinnoissa?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(n=1002)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(n=509)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naiset (n=576)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miehet (n=403)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naiset (n=299)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miehet (n=207)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5672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Ystävät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B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8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B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1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467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Oma fyysinen terveys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C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E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C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B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E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D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9306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Parisuhde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F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4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D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019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Kokemus oman elämän merkityksellisyydestä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2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4,0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C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3,8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9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8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3,8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027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Perhe ja sukulaiset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3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3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1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4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4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3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360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Oma psyykkinen terveys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3,8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5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9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3,9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3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3,8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8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4,1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A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1706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Oma taloudellinen tilanne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3,7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3,7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905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Minuun kohdistuvat odotukset ja vaatimukset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3,0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017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Kiireinen arki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F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2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851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Keskiarvo: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3,6</a:t>
                      </a:r>
                    </a:p>
                  </a:txBody>
                  <a:tcPr marL="4801" marR="4801" marT="4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807313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EDAA62-7148-8FEA-B453-37933509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BE237C-9B11-8582-0ACD-214BFFBA5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62039A-A11B-2E5B-17F9-E6D19E00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8456C64-BE39-4EB7-5894-75D66AC28F7D}"/>
              </a:ext>
            </a:extLst>
          </p:cNvPr>
          <p:cNvSpPr txBox="1"/>
          <p:nvPr/>
        </p:nvSpPr>
        <p:spPr>
          <a:xfrm>
            <a:off x="588000" y="5794247"/>
            <a:ext cx="77432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200" i="1"/>
              <a:t>Kysytty asteikolla 1-5, jossa 5 = Lisää jaksamistani paljon, 3 = Ei vaikutusta ja 1 = Vähentää jaksamistani paljon</a:t>
            </a:r>
          </a:p>
        </p:txBody>
      </p:sp>
    </p:spTree>
    <p:extLst>
      <p:ext uri="{BB962C8B-B14F-4D97-AF65-F5344CB8AC3E}">
        <p14:creationId xmlns:p14="http://schemas.microsoft.com/office/powerpoint/2010/main" val="917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4DC5FA-A0E9-184A-DC06-25EFF96A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6" y="172643"/>
            <a:ext cx="10979084" cy="787477"/>
          </a:xfrm>
        </p:spPr>
        <p:txBody>
          <a:bodyPr/>
          <a:lstStyle/>
          <a:p>
            <a:r>
              <a:rPr lang="fi-FI" sz="2400" b="1">
                <a:effectLst/>
                <a:latin typeface="Open Sans" panose="020B0606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Minkä asioiden tulisi mielestä omassa elämäntilanteessasi muuttua, jotta oma jaksamisesi työssä tai opinnoissa paranisi entisestään?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27BE06-A387-DD8E-17B6-400E49644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876" y="1143000"/>
            <a:ext cx="5326145" cy="518238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18–35-vuotiaat (n=718)</a:t>
            </a:r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Taloustilanne</a:t>
            </a:r>
            <a:r>
              <a:rPr lang="fi-FI" dirty="0"/>
              <a:t> ja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sen parantuminen</a:t>
            </a:r>
            <a:r>
              <a:rPr lang="fi-FI" dirty="0"/>
              <a:t>  (18 %)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Vapaa-ajan määrän kasvun</a:t>
            </a:r>
            <a:r>
              <a:rPr lang="fi-FI" dirty="0"/>
              <a:t> (8 %)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Mielekkään työn löytyminen</a:t>
            </a:r>
            <a:r>
              <a:rPr lang="fi-FI" dirty="0"/>
              <a:t> (8 %)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Parempi palkka </a:t>
            </a:r>
            <a:r>
              <a:rPr lang="fi-FI" dirty="0"/>
              <a:t>(7 %)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Sosiaalisten suhteiden määrä </a:t>
            </a:r>
            <a:r>
              <a:rPr lang="fi-FI" dirty="0"/>
              <a:t>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niille löytyvä aika </a:t>
            </a:r>
            <a:r>
              <a:rPr lang="fi-FI" dirty="0"/>
              <a:t>(7 %)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Työkuorman pienentyminen </a:t>
            </a:r>
            <a:r>
              <a:rPr lang="fi-FI" dirty="0"/>
              <a:t>(6 %)</a:t>
            </a:r>
          </a:p>
          <a:p>
            <a:endParaRPr lang="fi-FI" dirty="0"/>
          </a:p>
          <a:p>
            <a:r>
              <a:rPr lang="fi-FI" dirty="0"/>
              <a:t>Useita kertoja mainittiin lisäksi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parempi terveys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stressin väheneminen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mielenterveyden paraneminen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parempi kyky aikatauluttaa arkea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unirytmin kuntoon saaminen </a:t>
            </a:r>
            <a:r>
              <a:rPr lang="fi-FI" dirty="0"/>
              <a:t>sekä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en osaa sanoa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D15924BA-6308-7A1A-578B-18D3291A4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9460" y="1142999"/>
            <a:ext cx="6080288" cy="518238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36–65-vuotiaat </a:t>
            </a:r>
            <a:r>
              <a:rPr lang="fi-FI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Calibri" panose="020F0502020204030204" pitchFamily="34" charset="0"/>
              </a:rPr>
              <a:t>(n=355)</a:t>
            </a:r>
          </a:p>
          <a:p>
            <a:pPr marL="0" indent="0">
              <a:buNone/>
            </a:pPr>
            <a:endParaRPr lang="fi-FI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Taloudellisen tilanteen koheneminen </a:t>
            </a:r>
            <a:r>
              <a:rPr lang="fi-FI" dirty="0"/>
              <a:t>(18 %)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Terveydentilan paraneminen </a:t>
            </a:r>
            <a:r>
              <a:rPr lang="fi-FI" dirty="0">
                <a:solidFill>
                  <a:schemeClr val="tx1"/>
                </a:solidFill>
              </a:rPr>
              <a:t>(15 %)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Työmäärän kohtuullistaminen </a:t>
            </a:r>
            <a:r>
              <a:rPr lang="fi-FI" dirty="0"/>
              <a:t> (11 %)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Parempi palkka </a:t>
            </a:r>
            <a:r>
              <a:rPr lang="fi-FI" dirty="0"/>
              <a:t>(10 %)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Vapaa-ajan määrän kasvu </a:t>
            </a:r>
            <a:r>
              <a:rPr lang="fi-FI" dirty="0"/>
              <a:t>(9 %)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Työn</a:t>
            </a:r>
            <a:r>
              <a:rPr lang="fi-FI" dirty="0"/>
              <a:t> 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uuden mielekkäämmän työn löytäminen </a:t>
            </a:r>
            <a:r>
              <a:rPr lang="fi-FI" dirty="0"/>
              <a:t>(8 %)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Parempi uni </a:t>
            </a:r>
            <a:r>
              <a:rPr lang="fi-FI" dirty="0"/>
              <a:t>tai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palautuminen</a:t>
            </a:r>
            <a:r>
              <a:rPr lang="fi-FI" dirty="0"/>
              <a:t> (7 %)</a:t>
            </a:r>
          </a:p>
          <a:p>
            <a:endParaRPr lang="fi-FI" dirty="0"/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Kiireen helpottaminen </a:t>
            </a:r>
            <a:r>
              <a:rPr lang="fi-FI" dirty="0"/>
              <a:t>(7 %)</a:t>
            </a:r>
          </a:p>
          <a:p>
            <a:endParaRPr lang="fi-FI" dirty="0"/>
          </a:p>
          <a:p>
            <a:r>
              <a:rPr lang="fi-FI" dirty="0"/>
              <a:t>Lisäksi useampi kertoja mainittiin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ettei muutoksia tarvita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en osaa sanoa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lisää aikaa läheisille</a:t>
            </a:r>
            <a:r>
              <a:rPr lang="fi-FI" dirty="0"/>
              <a:t>,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asuinpaikan muutos </a:t>
            </a:r>
            <a:r>
              <a:rPr lang="fi-FI" dirty="0"/>
              <a:t>sekä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työnsisällön muutokset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6E8D0-49B8-4061-BB0C-CDE66132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7D3896-CFFB-8381-A126-7BFB21DC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E451D8-1FB0-DF9C-8371-38E501FD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5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D7C6DD-DBF6-8773-6E83-EE867551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6" y="210352"/>
            <a:ext cx="11186474" cy="883157"/>
          </a:xfrm>
        </p:spPr>
        <p:txBody>
          <a:bodyPr/>
          <a:lstStyle/>
          <a:p>
            <a:r>
              <a:rPr lang="fi-FI" sz="2400" b="1">
                <a:effectLst/>
                <a:latin typeface="Open Sans" panose="020B06060305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Minkä asioiden tulisi mielestäsi yhteiskunnassa muuttua, jotta jaksamisesi työssä tai opinnoissa paranisi?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E8ECBF-90EA-24FC-061A-EE00F2335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500" y="1197204"/>
            <a:ext cx="5552388" cy="4928961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3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18–35-vuotiaat (n= 694)</a:t>
            </a:r>
            <a:endParaRPr lang="fi-FI" sz="23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Suorituspaineiden väheneminen työelämässä</a:t>
            </a:r>
            <a:r>
              <a:rPr lang="fi-FI" sz="2300" dirty="0"/>
              <a:t> sekä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yhteiskunnassa </a:t>
            </a:r>
            <a:r>
              <a:rPr lang="fi-FI" sz="2300" dirty="0">
                <a:solidFill>
                  <a:schemeClr val="tx1"/>
                </a:solidFill>
              </a:rPr>
              <a:t>(16 %)</a:t>
            </a:r>
          </a:p>
          <a:p>
            <a:endParaRPr lang="fi-FI" sz="2300" dirty="0">
              <a:solidFill>
                <a:schemeClr val="tx1"/>
              </a:solidFill>
            </a:endParaRPr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Palkkojen nousu </a:t>
            </a:r>
            <a:r>
              <a:rPr lang="fi-FI" sz="2300" dirty="0"/>
              <a:t>(13 %)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Lyhennetty työaika </a:t>
            </a:r>
            <a:r>
              <a:rPr lang="fi-FI" sz="2300" dirty="0"/>
              <a:t>tai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laajempi osa-aikatyömahdollisuus </a:t>
            </a:r>
            <a:r>
              <a:rPr lang="fi-FI" sz="2300" dirty="0"/>
              <a:t>(8 %)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Ei osaa sanoa </a:t>
            </a:r>
            <a:r>
              <a:rPr lang="fi-FI" sz="2300" dirty="0"/>
              <a:t>(7 %)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Elinkustannusten lasku </a:t>
            </a:r>
            <a:r>
              <a:rPr lang="fi-FI" sz="2300" dirty="0"/>
              <a:t>tai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inflaation helpottaminen</a:t>
            </a:r>
            <a:r>
              <a:rPr lang="fi-FI" sz="2300" dirty="0"/>
              <a:t> (7 % )</a:t>
            </a:r>
          </a:p>
          <a:p>
            <a:endParaRPr lang="fi-FI" sz="2300" dirty="0"/>
          </a:p>
          <a:p>
            <a:r>
              <a:rPr lang="fi-FI" sz="2300" dirty="0"/>
              <a:t>Useita kertoja mainittiin lisäksi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tukien parantaminen</a:t>
            </a:r>
            <a:r>
              <a:rPr lang="fi-FI" sz="2300" dirty="0"/>
              <a:t>,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 verokevennykset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opiskelijoiden laajempi tukeminen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tasa-arvon lisääntyminen yhteiskunnassa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yleinen maailman tilanteen helpottaminen </a:t>
            </a:r>
            <a:r>
              <a:rPr lang="fi-FI" sz="2300" dirty="0"/>
              <a:t>sekä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ettei oman jaksamisen paraneminen kaipaa yhteiskunnallisia muutoksia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500AE92-A2B6-4338-C18F-821E72CFF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8635" y="1150070"/>
            <a:ext cx="5171941" cy="4976095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Times New Roman" panose="02020603050405020304" pitchFamily="18" charset="0"/>
              </a:rPr>
              <a:t>36–65-vuotiaat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Open Sans" panose="020B0606030504020204" pitchFamily="34" charset="0"/>
                <a:cs typeface="Calibri" panose="020F0502020204030204" pitchFamily="34" charset="0"/>
              </a:rPr>
              <a:t>(n=338)</a:t>
            </a:r>
          </a:p>
          <a:p>
            <a:pPr marL="0" indent="0">
              <a:buNone/>
            </a:pPr>
            <a:endParaRPr lang="fi-FI" sz="23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Palkkojen nousu</a:t>
            </a:r>
            <a:r>
              <a:rPr lang="fi-FI" sz="2300" dirty="0"/>
              <a:t> (13 %)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Elinkustannusten lasku </a:t>
            </a:r>
            <a:r>
              <a:rPr lang="fi-FI" sz="2300" dirty="0"/>
              <a:t>(10 %) 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Ei osaa sanoa </a:t>
            </a:r>
            <a:r>
              <a:rPr lang="fi-FI" sz="2300" dirty="0"/>
              <a:t>(10 %)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Maailman tilanteen </a:t>
            </a:r>
            <a:r>
              <a:rPr lang="fi-FI" sz="2300" dirty="0"/>
              <a:t>(sodat yms.)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helpottaminen</a:t>
            </a:r>
            <a:r>
              <a:rPr lang="fi-FI" sz="2300" dirty="0"/>
              <a:t> (7 %)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Työpaikkojen lisääntymisen </a:t>
            </a:r>
            <a:r>
              <a:rPr lang="fi-FI" sz="2300" dirty="0"/>
              <a:t>(6 %)</a:t>
            </a:r>
          </a:p>
          <a:p>
            <a:endParaRPr lang="fi-FI" sz="2300" dirty="0"/>
          </a:p>
          <a:p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Yleisen ilmapiirin </a:t>
            </a:r>
            <a:r>
              <a:rPr lang="fi-FI" sz="2300" dirty="0"/>
              <a:t>ja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yhteiskunnallisten asenteiden muutos </a:t>
            </a:r>
            <a:r>
              <a:rPr lang="fi-FI" sz="2300" dirty="0"/>
              <a:t>(6 %)</a:t>
            </a:r>
          </a:p>
          <a:p>
            <a:endParaRPr lang="fi-FI" sz="2300" dirty="0"/>
          </a:p>
          <a:p>
            <a:r>
              <a:rPr lang="fi-FI" sz="2300" dirty="0"/>
              <a:t>Lisäksi useita mainintoja keräsivät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verotuksen keventäminen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tukien saannin helpottaminen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paremmat yhteiskunnalliset päätökset</a:t>
            </a:r>
            <a:r>
              <a:rPr lang="fi-FI" sz="2300" dirty="0"/>
              <a:t>,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työn arvostuksen kasvu </a:t>
            </a:r>
            <a:r>
              <a:rPr lang="fi-FI" sz="2300" dirty="0"/>
              <a:t>sekä </a:t>
            </a:r>
            <a:r>
              <a:rPr lang="fi-FI" sz="2300" dirty="0">
                <a:solidFill>
                  <a:schemeClr val="accent1">
                    <a:lumMod val="75000"/>
                  </a:schemeClr>
                </a:solidFill>
              </a:rPr>
              <a:t>jatkuvan kiireen helpottaminen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C96015-B87A-68FE-2BAE-BF086DA1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A11BE-F067-2502-744A-E865F412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C6A33C-7A6A-5C26-501C-E49DFD45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8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2A374-617F-201F-B62E-A84478C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191AD8-8FC8-1618-B698-F4745891C5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C8F8F2-AD2F-26B5-252D-292F164D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3AD994-C931-DC81-C848-57DFC906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F29E0B-5559-B924-13BD-6848EB2B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6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F03A85-C60E-BF75-7537-E72FE526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BCD540-9B16-AAAD-C1D1-CE38BA7B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2" action="ppaction://hlinksldjump"/>
              </a:rPr>
              <a:t>Taustaa selvityksestä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3" action="ppaction://hlinksldjump"/>
              </a:rPr>
              <a:t>Taustaa vastaajista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4" action="ppaction://hlinksldjump"/>
              </a:rPr>
              <a:t>Hyvinvointi ja jaksaminen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5" action="ppaction://hlinksldjump"/>
              </a:rPr>
              <a:t>Tulevaisuutesi ja tuntemuksesi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6" action="ppaction://hlinksldjump"/>
              </a:rPr>
              <a:t>Näkemyksesi ja kokemuksesi työelämästä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>
                <a:hlinkClick r:id="rId7" action="ppaction://hlinksldjump"/>
              </a:rPr>
              <a:t>Yhteenveto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966259-C44C-71FF-976C-CF040955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3F6783-D7F7-0C93-6516-5085F9D6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27D8E2-5087-8D97-4E90-D2556616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9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53F246-232F-C72D-9237-AB882A94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64" y="136523"/>
            <a:ext cx="10670976" cy="986400"/>
          </a:xfrm>
        </p:spPr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5C3B1F-7271-B37C-4650-B20EC350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A76079-CBEE-48D0-80E9-E5E59689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E4FF7F-9343-B57A-4A46-677470F9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20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BB245571-761A-4227-9C08-5F1145D8D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43089"/>
              </p:ext>
            </p:extLst>
          </p:nvPr>
        </p:nvGraphicFramePr>
        <p:xfrm>
          <a:off x="146304" y="1014190"/>
          <a:ext cx="11436097" cy="5633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6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23268B-15E6-9994-9857-D317ACD0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7FBD48-6F17-A56C-C4E9-8978B6C9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FFC9A3-72DA-847E-76D1-E6699CD1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668EE5-5C6A-9204-2653-7A683AC7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21</a:t>
            </a:fld>
            <a:endParaRPr lang="fi-FI"/>
          </a:p>
        </p:txBody>
      </p:sp>
      <p:graphicFrame>
        <p:nvGraphicFramePr>
          <p:cNvPr id="10" name="Sisällön paikkamerkki 6">
            <a:extLst>
              <a:ext uri="{FF2B5EF4-FFF2-40B4-BE49-F238E27FC236}">
                <a16:creationId xmlns:a16="http://schemas.microsoft.com/office/drawing/2014/main" id="{BB245571-761A-4227-9C08-5F1145D8D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07798"/>
              </p:ext>
            </p:extLst>
          </p:nvPr>
        </p:nvGraphicFramePr>
        <p:xfrm>
          <a:off x="429769" y="1341438"/>
          <a:ext cx="11152632" cy="530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38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23268B-15E6-9994-9857-D317ACD0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7FBD48-6F17-A56C-C4E9-8978B6C9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FFC9A3-72DA-847E-76D1-E6699CD1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668EE5-5C6A-9204-2653-7A683AC7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22</a:t>
            </a:fld>
            <a:endParaRPr lang="fi-FI"/>
          </a:p>
        </p:txBody>
      </p:sp>
      <p:graphicFrame>
        <p:nvGraphicFramePr>
          <p:cNvPr id="10" name="Sisällön paikkamerkki 6">
            <a:extLst>
              <a:ext uri="{FF2B5EF4-FFF2-40B4-BE49-F238E27FC236}">
                <a16:creationId xmlns:a16="http://schemas.microsoft.com/office/drawing/2014/main" id="{BB245571-761A-4227-9C08-5F1145D8D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131095"/>
              </p:ext>
            </p:extLst>
          </p:nvPr>
        </p:nvGraphicFramePr>
        <p:xfrm>
          <a:off x="246888" y="1341438"/>
          <a:ext cx="11335513" cy="510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3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23268B-15E6-9994-9857-D317ACD0D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7FBD48-6F17-A56C-C4E9-8978B6C9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FFC9A3-72DA-847E-76D1-E6699CD1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668EE5-5C6A-9204-2653-7A683AC7E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23</a:t>
            </a:fld>
            <a:endParaRPr lang="fi-FI"/>
          </a:p>
        </p:txBody>
      </p:sp>
      <p:graphicFrame>
        <p:nvGraphicFramePr>
          <p:cNvPr id="10" name="Sisällön paikkamerkki 6">
            <a:extLst>
              <a:ext uri="{FF2B5EF4-FFF2-40B4-BE49-F238E27FC236}">
                <a16:creationId xmlns:a16="http://schemas.microsoft.com/office/drawing/2014/main" id="{BB245571-761A-4227-9C08-5F1145D8D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06447"/>
              </p:ext>
            </p:extLst>
          </p:nvPr>
        </p:nvGraphicFramePr>
        <p:xfrm>
          <a:off x="911225" y="1261872"/>
          <a:ext cx="10671175" cy="5094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4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EDA5ED-E382-141D-2E9E-05284C2E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10352"/>
            <a:ext cx="10670976" cy="365125"/>
          </a:xfrm>
        </p:spPr>
        <p:txBody>
          <a:bodyPr/>
          <a:lstStyle/>
          <a:p>
            <a:r>
              <a:rPr lang="fi-FI"/>
              <a:t>Tulevaisuutesi ja tuntemuksesi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A130B4E3-EEC4-25D9-9B23-77FD40AF67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522486"/>
              </p:ext>
            </p:extLst>
          </p:nvPr>
        </p:nvGraphicFramePr>
        <p:xfrm>
          <a:off x="1596000" y="703552"/>
          <a:ext cx="9000000" cy="5648352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404493321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9555835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789496256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499413940"/>
                    </a:ext>
                  </a:extLst>
                </a:gridCol>
              </a:tblGrid>
              <a:tr h="96967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Kuinka tärkeää sinulle on, että olet 35-vuotiaana saavuttanut seuraavia asioita? 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(n=1002)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naiset (n=576)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miehet (n=403)</a:t>
                      </a:r>
                    </a:p>
                  </a:txBody>
                  <a:tcPr marL="5050" marR="5050" marT="5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2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Mahdollisuus tehdä itseäni kiinnostavaa työtä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85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1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45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Läheisiä ystäviä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5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93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Hyvä fyysinen kunto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4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9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D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930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Olen ollut avuksi toisille ihmisille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7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2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92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Pysyvä työsuhde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9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A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8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31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Vakituinen parisuhde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B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C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48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Korkea elintaso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0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2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96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Mahdollisuus käyttää paljon aikaa harrastuksiin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4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0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Mahdollisuus matkustaa ja nähdä maailmaa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2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93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Mahdollisuus tehdä ympäristöä ja luontoa säästäviä kulutusvalintoja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2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D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B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478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Omistusasunto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B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7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1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perhe ja lapsia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F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3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00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auto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765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Arvostettu yhteiskunnallinen asema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E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18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Olen johtavassa asemassa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C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32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Työskentelen omassa yrityksessä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9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C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729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Olen saavuttanut julkisuutta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8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3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9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Keskiarvo: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5050" marR="5050" marT="5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040226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BBDA0C-337F-EF27-9355-31AD4188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61C85F-7825-549A-1B06-123C65E8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8BDD82-F751-7FE1-FD2F-40CA6581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24</a:t>
            </a:fld>
            <a:endParaRPr lang="fi-FI"/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26FE3B37-A66D-92A0-0D68-D7D66EF21AAB}"/>
              </a:ext>
            </a:extLst>
          </p:cNvPr>
          <p:cNvSpPr/>
          <p:nvPr/>
        </p:nvSpPr>
        <p:spPr>
          <a:xfrm>
            <a:off x="7870005" y="1623315"/>
            <a:ext cx="1356188" cy="58562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0EC5CA7D-25E0-EDB6-2F6E-8029358C6F74}"/>
              </a:ext>
            </a:extLst>
          </p:cNvPr>
          <p:cNvSpPr/>
          <p:nvPr/>
        </p:nvSpPr>
        <p:spPr>
          <a:xfrm>
            <a:off x="9226193" y="4520628"/>
            <a:ext cx="1356188" cy="155139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2D6B5488-B210-04C4-1F03-13D913058D4F}"/>
              </a:ext>
            </a:extLst>
          </p:cNvPr>
          <p:cNvSpPr txBox="1"/>
          <p:nvPr/>
        </p:nvSpPr>
        <p:spPr>
          <a:xfrm>
            <a:off x="6096000" y="162170"/>
            <a:ext cx="605147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400" i="1"/>
              <a:t>Kysytty asteikolla 1-4, jossa 4 = Erittäin tärkeää ja 1 = Ei lainkaan tärkeää</a:t>
            </a:r>
          </a:p>
        </p:txBody>
      </p:sp>
    </p:spTree>
    <p:extLst>
      <p:ext uri="{BB962C8B-B14F-4D97-AF65-F5344CB8AC3E}">
        <p14:creationId xmlns:p14="http://schemas.microsoft.com/office/powerpoint/2010/main" val="318661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D3D716-F425-CEFB-B143-F5AAAAC8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A01714-A090-0E2C-8614-068FB1D7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4DCC09-7F8E-920B-0EAA-246574E3B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5C26EF-9DCF-1ACA-D356-CD92E70E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25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40E03DBF-EE56-4A84-B242-9DB266EF28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669787"/>
              </p:ext>
            </p:extLst>
          </p:nvPr>
        </p:nvGraphicFramePr>
        <p:xfrm>
          <a:off x="347472" y="987552"/>
          <a:ext cx="11234929" cy="566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89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7BB93-D89F-C09E-4DF3-ECEFB95B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FA33AF-5C2A-F67D-0AF1-77C15E94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C0C94C-6AC4-3D8F-3F39-87E9353D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759358-D0B7-F13C-8335-1AFC5F2A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26</a:t>
            </a:fld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25EC838E-C2E6-471F-A58D-1A613DB1A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872904"/>
              </p:ext>
            </p:extLst>
          </p:nvPr>
        </p:nvGraphicFramePr>
        <p:xfrm>
          <a:off x="911225" y="1196752"/>
          <a:ext cx="10671175" cy="545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846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87BB93-D89F-C09E-4DF3-ECEFB95B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FA33AF-5C2A-F67D-0AF1-77C15E941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C0C94C-6AC4-3D8F-3F39-87E9353D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759358-D0B7-F13C-8335-1AFC5F2A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27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5EC838E-C2E6-471F-A58D-1A613DB1A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547444"/>
              </p:ext>
            </p:extLst>
          </p:nvPr>
        </p:nvGraphicFramePr>
        <p:xfrm>
          <a:off x="246888" y="1196752"/>
          <a:ext cx="11335513" cy="552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82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F0D77-3DD4-F30B-509B-5B274287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Tulevaisuutesi ja tuntemuksesi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3050F59-B323-26D2-7241-1613D78A9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027283"/>
              </p:ext>
            </p:extLst>
          </p:nvPr>
        </p:nvGraphicFramePr>
        <p:xfrm>
          <a:off x="935880" y="1325372"/>
          <a:ext cx="9900000" cy="5070000"/>
        </p:xfrm>
        <a:graphic>
          <a:graphicData uri="http://schemas.openxmlformats.org/drawingml/2006/table">
            <a:tbl>
              <a:tblPr/>
              <a:tblGrid>
                <a:gridCol w="4068000">
                  <a:extLst>
                    <a:ext uri="{9D8B030D-6E8A-4147-A177-3AD203B41FA5}">
                      <a16:colId xmlns:a16="http://schemas.microsoft.com/office/drawing/2014/main" val="256260160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32566098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57495486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41258334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421978221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964778517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741827412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Kuinka tärkeänä pidät seuraavia kehityskulkuja tulevaisuudessa Suomessa (seuraavan 10 vuoden aikana)?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(n=1002)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36-65-vuotiaat korkea-koulutetut (n=509)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naiset (n=576)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18-35-vuotiaat korkea-koulutetut miehet (n=403)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36-65-vuotiaat korkea-koulutetut naiset (n=299)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36-65-vuotiaat korkea-koulutetut miehet (n=207)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0679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Hyvinvointiyhteiskunta säilyy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C75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1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C1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0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BE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6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639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Ympäristön tila paranee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CC6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5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C7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3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75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Eriarvoisuus vähentyy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2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A5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85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56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Sukupuolten välinen tasa-arvo paranee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C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3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16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Suomi jatkaa EU:n jäsenenä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7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A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D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D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A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A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105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Ihmisillä on enemmän vapaa-aikaa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A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0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2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9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794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Suomalaisten elintaso nousee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5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5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9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E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172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Ihmiset tinkivät vapaaehtoisesti aineellisesta elintasostaan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B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584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Yksilön vastuu itsestä lisääntyy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B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B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C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366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Verotus alenee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5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323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Suomi on entistä monikulttuurisempi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7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7839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Suomi osallistuu nykyistä enemmän köyhien maiden tukemiseen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3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D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748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Teknologian rooli ihmisten elämässä vahvistuu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1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A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4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0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6356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Keskiarvo: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3635" marR="3635" marT="3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</a:t>
                      </a:r>
                    </a:p>
                  </a:txBody>
                  <a:tcPr marL="3635" marR="3635" marT="36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0399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F29C44-E330-1FCA-D5A2-1908FE74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89CF7C-D675-3D45-E40A-C49D3578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73346A-79B6-003A-64C4-9A14C05E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28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F7CEBED2-2B47-D175-2D16-4DCFF710075B}"/>
              </a:ext>
            </a:extLst>
          </p:cNvPr>
          <p:cNvCxnSpPr/>
          <p:nvPr/>
        </p:nvCxnSpPr>
        <p:spPr>
          <a:xfrm>
            <a:off x="6945330" y="1325372"/>
            <a:ext cx="0" cy="50309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E53C26C5-78E1-53A3-07B2-DD9CEB4BF682}"/>
              </a:ext>
            </a:extLst>
          </p:cNvPr>
          <p:cNvCxnSpPr>
            <a:cxnSpLocks/>
          </p:cNvCxnSpPr>
          <p:nvPr/>
        </p:nvCxnSpPr>
        <p:spPr>
          <a:xfrm>
            <a:off x="8885433" y="1325372"/>
            <a:ext cx="0" cy="50309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lipsi 10">
            <a:extLst>
              <a:ext uri="{FF2B5EF4-FFF2-40B4-BE49-F238E27FC236}">
                <a16:creationId xmlns:a16="http://schemas.microsoft.com/office/drawing/2014/main" id="{6EBE935B-F109-39A3-29F6-8776D9D3E65E}"/>
              </a:ext>
            </a:extLst>
          </p:cNvPr>
          <p:cNvSpPr/>
          <p:nvPr/>
        </p:nvSpPr>
        <p:spPr>
          <a:xfrm>
            <a:off x="5005228" y="4140485"/>
            <a:ext cx="1005154" cy="2774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D9F9AD6-77DE-D0A0-3700-EC171C32F2B1}"/>
              </a:ext>
            </a:extLst>
          </p:cNvPr>
          <p:cNvSpPr txBox="1"/>
          <p:nvPr/>
        </p:nvSpPr>
        <p:spPr>
          <a:xfrm>
            <a:off x="8339762" y="298799"/>
            <a:ext cx="36404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400" i="1"/>
              <a:t>Kysytty asteikolla 1-4, jossa 4 = Erittäin tärkeänä ja 1 = En lainkaan tärkeänä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3D45B682-5EA7-AEBA-21B6-99A8DEF2B716}"/>
              </a:ext>
            </a:extLst>
          </p:cNvPr>
          <p:cNvSpPr/>
          <p:nvPr/>
        </p:nvSpPr>
        <p:spPr>
          <a:xfrm>
            <a:off x="7868051" y="4633645"/>
            <a:ext cx="1005154" cy="54045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AFAF7305-CF24-1944-6905-AEDA3B4377EF}"/>
              </a:ext>
            </a:extLst>
          </p:cNvPr>
          <p:cNvSpPr/>
          <p:nvPr/>
        </p:nvSpPr>
        <p:spPr>
          <a:xfrm>
            <a:off x="6910228" y="2563595"/>
            <a:ext cx="1005154" cy="108373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62BBF333-78AD-DB08-9E6C-99A0D85CF24E}"/>
              </a:ext>
            </a:extLst>
          </p:cNvPr>
          <p:cNvSpPr/>
          <p:nvPr/>
        </p:nvSpPr>
        <p:spPr>
          <a:xfrm>
            <a:off x="4974096" y="5164488"/>
            <a:ext cx="1005154" cy="7362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B074C533-1352-9FA8-740F-E9C926536265}"/>
              </a:ext>
            </a:extLst>
          </p:cNvPr>
          <p:cNvSpPr/>
          <p:nvPr/>
        </p:nvSpPr>
        <p:spPr>
          <a:xfrm>
            <a:off x="7914408" y="5842917"/>
            <a:ext cx="1005154" cy="2774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3EA5FCF3-42EB-14B0-3401-EA0CB7E52BD0}"/>
              </a:ext>
            </a:extLst>
          </p:cNvPr>
          <p:cNvSpPr/>
          <p:nvPr/>
        </p:nvSpPr>
        <p:spPr>
          <a:xfrm>
            <a:off x="9854510" y="5842916"/>
            <a:ext cx="1005154" cy="2774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C4910806-B510-5E3F-F009-603F7713207E}"/>
              </a:ext>
            </a:extLst>
          </p:cNvPr>
          <p:cNvSpPr/>
          <p:nvPr/>
        </p:nvSpPr>
        <p:spPr>
          <a:xfrm>
            <a:off x="8852839" y="3097397"/>
            <a:ext cx="1005154" cy="54045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7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2A374-617F-201F-B62E-A84478C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191AD8-8FC8-1618-B698-F4745891C5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C8F8F2-AD2F-26B5-252D-292F164D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3AD994-C931-DC81-C848-57DFC906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F29E0B-5559-B924-13BD-6848EB2B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5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10248B-6E1E-0870-2395-9BC90EC5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57" y="210352"/>
            <a:ext cx="10894243" cy="751182"/>
          </a:xfrm>
        </p:spPr>
        <p:txBody>
          <a:bodyPr/>
          <a:lstStyle/>
          <a:p>
            <a:r>
              <a:rPr lang="fi-FI"/>
              <a:t>Taustaa selvityksestä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6722C-C5A7-554C-5F45-C432259FC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036948"/>
            <a:ext cx="10894243" cy="531940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Aula </a:t>
            </a:r>
            <a:r>
              <a:rPr lang="fi-FI" dirty="0" err="1"/>
              <a:t>Research</a:t>
            </a:r>
            <a:r>
              <a:rPr lang="fi-FI" dirty="0"/>
              <a:t> toteutti Akava Worksin toimeksiantona kyselytutkimuksen korkeakoulutettujen 18–35-vuotiaiden parissa</a:t>
            </a:r>
          </a:p>
          <a:p>
            <a:pPr lvl="2"/>
            <a:r>
              <a:rPr lang="fi-FI" dirty="0"/>
              <a:t>18–35-vuotialle vastaajille toimivat vertailuryhmänä 36–65-vuotiaat korkeakoulutetut vastaajat</a:t>
            </a:r>
          </a:p>
          <a:p>
            <a:pPr lvl="2"/>
            <a:r>
              <a:rPr lang="fi-FI" dirty="0"/>
              <a:t>Selvitys toimi toistomittauksena vuonna 2018 toteutetulle selvitykselle, joka toteutettiin samojen kohderyhmien keskuudessa</a:t>
            </a:r>
          </a:p>
          <a:p>
            <a:endParaRPr lang="fi-FI" dirty="0"/>
          </a:p>
          <a:p>
            <a:r>
              <a:rPr lang="fi-FI" dirty="0"/>
              <a:t>Selvityksen teemat käsittelivät muun muassa hyvinvointia ja jaksamista ja työelämään kohdistuvia arvoja ja asenteita</a:t>
            </a:r>
          </a:p>
          <a:p>
            <a:endParaRPr lang="fi-FI" dirty="0"/>
          </a:p>
          <a:p>
            <a:r>
              <a:rPr lang="fi-FI" dirty="0"/>
              <a:t>Kyselyyn vastasi yhteensä 1511 korkeakoulutettua vastaajaa</a:t>
            </a:r>
          </a:p>
          <a:p>
            <a:pPr lvl="1"/>
            <a:r>
              <a:rPr lang="fi-FI" dirty="0"/>
              <a:t>1002 18–35-vuotiaista korkeakoulutettua nuorta </a:t>
            </a:r>
          </a:p>
          <a:p>
            <a:pPr lvl="1"/>
            <a:r>
              <a:rPr lang="fi-FI" dirty="0"/>
              <a:t>509 36–65-vuotiaat korkeakoulutettua vertailuryhmään kuuluvaa vastaajaa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Selvitys toteutettiin sähköisenä kyselynä aikavälillä 10.2.–28.2.2023 </a:t>
            </a:r>
          </a:p>
          <a:p>
            <a:endParaRPr lang="fi-FI" dirty="0"/>
          </a:p>
          <a:p>
            <a:r>
              <a:rPr lang="fi-FI" dirty="0"/>
              <a:t>Selvityksen otos on kiintiöity vastaamaan korkeasti koulutettua väestöä iän, sukupuolen ja asuinmaakunnan mukaan</a:t>
            </a:r>
          </a:p>
          <a:p>
            <a:endParaRPr lang="fi-FI" dirty="0"/>
          </a:p>
          <a:p>
            <a:pPr marL="230400" lvl="1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17B84E-A757-E4CC-F8C6-00A7DBC6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AB8F3B-B83F-A739-C260-6777F7C4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229B76-6DC2-C0C9-305B-E1464BF4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1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D96A9B-3078-F7FF-817C-0606822D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DE8884-3AE5-0305-26EF-0DB95360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E49D14-59C0-1386-85E5-C1FA4E47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372FC2-A53F-0407-F01A-D226F75C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30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65FADF4-3BF4-4706-BC7B-DB1B58433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514548"/>
              </p:ext>
            </p:extLst>
          </p:nvPr>
        </p:nvGraphicFramePr>
        <p:xfrm>
          <a:off x="283464" y="1341438"/>
          <a:ext cx="11298937" cy="530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74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A5CAEB-3D3A-7956-3E4F-03462F7A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6451703E-F6E7-D3B3-0D35-03B71E18C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534696"/>
              </p:ext>
            </p:extLst>
          </p:nvPr>
        </p:nvGraphicFramePr>
        <p:xfrm>
          <a:off x="1362248" y="1300245"/>
          <a:ext cx="8496000" cy="4983094"/>
        </p:xfrm>
        <a:graphic>
          <a:graphicData uri="http://schemas.openxmlformats.org/drawingml/2006/table">
            <a:tbl>
              <a:tblPr/>
              <a:tblGrid>
                <a:gridCol w="5472000">
                  <a:extLst>
                    <a:ext uri="{9D8B030D-6E8A-4147-A177-3AD203B41FA5}">
                      <a16:colId xmlns:a16="http://schemas.microsoft.com/office/drawing/2014/main" val="298823174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8124974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854698378"/>
                    </a:ext>
                  </a:extLst>
                </a:gridCol>
              </a:tblGrid>
              <a:tr h="5219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Mitä mieltä olet seuraavista omaa työelämääsi kuvaavista väittämistä? 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2023: 18-35-vuotiaat korkeakoulutetut (n=1002)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2018: 18-35-vuotiaat korkeakoulutetut (n=1003)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41067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Ottaisin mieluummin tilapäistäkin työtä, kuin eläisin työttömyyskorvauksella, jos käteen jäävä tulo olisi yhtä suuri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3,0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697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Tulen vaihtamaan työurallani työpaikkaa useita kertoja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9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3,0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76017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omasta jaksamisestani työelämässä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695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Olisin valmis vaihtamaan asuinkuntaa työpaikan saamiseksi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3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0114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Suoritan uuden tutkinnon nykyisen lisäksi työllistyäkseni paremmin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91509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siitä, onko minulla töitä tulevaisuudessa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3438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Tulen vaihtamaan työurallani ammattia useita kertoja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5667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siitä, onko osaamiselleni kysyntää tulevaisuudessa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23700"/>
                  </a:ext>
                </a:extLst>
              </a:tr>
              <a:tr h="12239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Keskiarvo: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3107" marR="3107" marT="31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3107" marR="3107" marT="3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539283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07758F-EEA6-AF93-EC79-A94E891A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0AA4A7-6E89-EF54-F397-9C9A5C53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C71726-35AB-2405-34E2-3BA90AFC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31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06AC960-06DB-56C0-C2BE-67F511789A97}"/>
              </a:ext>
            </a:extLst>
          </p:cNvPr>
          <p:cNvSpPr txBox="1"/>
          <p:nvPr/>
        </p:nvSpPr>
        <p:spPr>
          <a:xfrm>
            <a:off x="8339762" y="313051"/>
            <a:ext cx="36404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400" i="1"/>
              <a:t>Kysytty asteikolla 1-4, jossa 4 = Täysin samaa mieltä ja 1 = Täysin eri mieltä</a:t>
            </a:r>
          </a:p>
        </p:txBody>
      </p:sp>
    </p:spTree>
    <p:extLst>
      <p:ext uri="{BB962C8B-B14F-4D97-AF65-F5344CB8AC3E}">
        <p14:creationId xmlns:p14="http://schemas.microsoft.com/office/powerpoint/2010/main" val="46398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3C1AE-75C4-6DCC-CE76-CF5CBFB9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A35B12A-0EBA-7BDB-B799-83C096938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96931"/>
              </p:ext>
            </p:extLst>
          </p:nvPr>
        </p:nvGraphicFramePr>
        <p:xfrm>
          <a:off x="599352" y="1313647"/>
          <a:ext cx="10980000" cy="4925809"/>
        </p:xfrm>
        <a:graphic>
          <a:graphicData uri="http://schemas.openxmlformats.org/drawingml/2006/table">
            <a:tbl>
              <a:tblPr/>
              <a:tblGrid>
                <a:gridCol w="3852000">
                  <a:extLst>
                    <a:ext uri="{9D8B030D-6E8A-4147-A177-3AD203B41FA5}">
                      <a16:colId xmlns:a16="http://schemas.microsoft.com/office/drawing/2014/main" val="1495307759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893988217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170963598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545292145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5644754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49603491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3694712338"/>
                    </a:ext>
                  </a:extLst>
                </a:gridCol>
              </a:tblGrid>
              <a:tr h="85888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Mitä mieltä olet seuraavista omaa työelämääsi kuvaavista väittämistä? 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(n=1002)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(n=509)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naiset (n=576)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miehet (n=403)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naiset (n=299)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miehet (n=207)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708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Ottaisin mieluummin tilapäistäkin työtä, kuin eläisin työttömyyskorvauksella, jos käteen jäävä tulo olisi yhtä suuri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F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9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443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Tulen vaihtamaan työurallani työpaikkaa useita kertoja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9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7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942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omasta jaksamisestani työelämässä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1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C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7103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Olisin valmis vaihtamaan asuinkuntaa työpaikan saamiseksi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3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F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9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1061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Suoritan uuden tutkinnon nykyisen lisäksi työllistyäkseni paremmin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C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B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3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2812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siitä, onko minulla töitä tulevaisuudessa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5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C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E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7069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Tulen vaihtamaan työurallani ammattia useita kertoja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E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5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2,0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9592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Olen huolissani siitä, onko osaamiselleni kysyntää tulevaisuudessa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0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7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A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A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9954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Keskiarvo: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2,4</a:t>
                      </a:r>
                    </a:p>
                  </a:txBody>
                  <a:tcPr marL="1988" marR="1988" marT="1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10024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E8D5D7-16CD-E3BA-8AF3-E8C5DF7A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2DE959-B4EA-53D6-9087-DC70429A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817D87-0E68-4FBE-148F-C14D3829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32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98BE687-E160-108E-F4FA-E0A3712F4B69}"/>
              </a:ext>
            </a:extLst>
          </p:cNvPr>
          <p:cNvSpPr txBox="1"/>
          <p:nvPr/>
        </p:nvSpPr>
        <p:spPr>
          <a:xfrm>
            <a:off x="8465829" y="161920"/>
            <a:ext cx="36404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400" i="1"/>
              <a:t>Kysytty asteikolla 1-4, jossa 4 = Täysin samaa mieltä ja 1 = Täysin eri mieltä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84046726-6D31-47B1-84F7-92294E0E6C0D}"/>
              </a:ext>
            </a:extLst>
          </p:cNvPr>
          <p:cNvSpPr/>
          <p:nvPr/>
        </p:nvSpPr>
        <p:spPr>
          <a:xfrm>
            <a:off x="4522343" y="2679089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B4F940F8-A486-A1BA-81F8-6DA5F6BC5649}"/>
              </a:ext>
            </a:extLst>
          </p:cNvPr>
          <p:cNvCxnSpPr>
            <a:cxnSpLocks/>
          </p:cNvCxnSpPr>
          <p:nvPr/>
        </p:nvCxnSpPr>
        <p:spPr>
          <a:xfrm>
            <a:off x="6832315" y="1313647"/>
            <a:ext cx="0" cy="49258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B34214E6-441A-2ABC-951E-30E436C5A5C4}"/>
              </a:ext>
            </a:extLst>
          </p:cNvPr>
          <p:cNvCxnSpPr>
            <a:cxnSpLocks/>
          </p:cNvCxnSpPr>
          <p:nvPr/>
        </p:nvCxnSpPr>
        <p:spPr>
          <a:xfrm>
            <a:off x="9214207" y="1313647"/>
            <a:ext cx="0" cy="49258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llipsi 12">
            <a:extLst>
              <a:ext uri="{FF2B5EF4-FFF2-40B4-BE49-F238E27FC236}">
                <a16:creationId xmlns:a16="http://schemas.microsoft.com/office/drawing/2014/main" id="{61B80A8F-A0C3-6229-0944-0C5E1580F41C}"/>
              </a:ext>
            </a:extLst>
          </p:cNvPr>
          <p:cNvSpPr/>
          <p:nvPr/>
        </p:nvSpPr>
        <p:spPr>
          <a:xfrm>
            <a:off x="4532618" y="3622599"/>
            <a:ext cx="1005154" cy="88673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F3370883-6A32-BEF6-319B-2BCEED568ADF}"/>
              </a:ext>
            </a:extLst>
          </p:cNvPr>
          <p:cNvSpPr/>
          <p:nvPr/>
        </p:nvSpPr>
        <p:spPr>
          <a:xfrm>
            <a:off x="8077771" y="3601163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B602D039-208A-C3C8-80E4-33D17F281139}"/>
              </a:ext>
            </a:extLst>
          </p:cNvPr>
          <p:cNvSpPr/>
          <p:nvPr/>
        </p:nvSpPr>
        <p:spPr>
          <a:xfrm>
            <a:off x="6941335" y="3143892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39A358C0-B48D-EEE9-011F-2C4BD65F7A51}"/>
              </a:ext>
            </a:extLst>
          </p:cNvPr>
          <p:cNvSpPr/>
          <p:nvPr/>
        </p:nvSpPr>
        <p:spPr>
          <a:xfrm>
            <a:off x="8077771" y="5488644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E64F1F39-1D88-014F-2FB9-9BC72F0E9E77}"/>
              </a:ext>
            </a:extLst>
          </p:cNvPr>
          <p:cNvSpPr/>
          <p:nvPr/>
        </p:nvSpPr>
        <p:spPr>
          <a:xfrm>
            <a:off x="9323796" y="3136360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F7A56489-00CF-54B5-1133-75896F377B94}"/>
              </a:ext>
            </a:extLst>
          </p:cNvPr>
          <p:cNvSpPr/>
          <p:nvPr/>
        </p:nvSpPr>
        <p:spPr>
          <a:xfrm>
            <a:off x="10481926" y="3622599"/>
            <a:ext cx="1005154" cy="46480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32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ED9EF6-BE83-6684-9221-06B0DFDD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F667EB-C1A0-EA9E-034D-FDD24087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631F82-92A0-F188-BE25-D92329BE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EEA727-17A3-126D-2E87-30E915B8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33</a:t>
            </a:fld>
            <a:endParaRPr lang="fi-FI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C22FD8B4-9038-497B-9800-EC70CC87F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99435"/>
              </p:ext>
            </p:extLst>
          </p:nvPr>
        </p:nvGraphicFramePr>
        <p:xfrm>
          <a:off x="164592" y="1341438"/>
          <a:ext cx="11417809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0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D61A8-6534-E8CF-A7A6-1AAE3CC3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3CFFA4-E53B-CAD1-1DFE-865CDB18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9E25C9-1D6D-9C7A-E860-20CABA5DB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3A23FE-77E9-DCF3-0F86-1C092FFB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34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4D30F3F-D519-4F11-8FCF-E6ABA1B24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886649"/>
              </p:ext>
            </p:extLst>
          </p:nvPr>
        </p:nvGraphicFramePr>
        <p:xfrm>
          <a:off x="292609" y="1196752"/>
          <a:ext cx="11289792" cy="51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D61A8-6534-E8CF-A7A6-1AAE3CC3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A3CFFA4-E53B-CAD1-1DFE-865CDB18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9E25C9-1D6D-9C7A-E860-20CABA5DB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93A23FE-77E9-DCF3-0F86-1C092FFB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35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4D30F3F-D519-4F11-8FCF-E6ABA1B24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815070"/>
              </p:ext>
            </p:extLst>
          </p:nvPr>
        </p:nvGraphicFramePr>
        <p:xfrm>
          <a:off x="911424" y="1196752"/>
          <a:ext cx="10671175" cy="515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193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84AAF1-2513-3334-9E19-18A48DF1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1AD888ED-DE9F-5A4F-BD66-362AE89567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736993"/>
              </p:ext>
            </p:extLst>
          </p:nvPr>
        </p:nvGraphicFramePr>
        <p:xfrm>
          <a:off x="714000" y="1379784"/>
          <a:ext cx="10764000" cy="4586272"/>
        </p:xfrm>
        <a:graphic>
          <a:graphicData uri="http://schemas.openxmlformats.org/drawingml/2006/table">
            <a:tbl>
              <a:tblPr/>
              <a:tblGrid>
                <a:gridCol w="3852000">
                  <a:extLst>
                    <a:ext uri="{9D8B030D-6E8A-4147-A177-3AD203B41FA5}">
                      <a16:colId xmlns:a16="http://schemas.microsoft.com/office/drawing/2014/main" val="1239631425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47542315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54995876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6627815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222279655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0602034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130999179"/>
                    </a:ext>
                  </a:extLst>
                </a:gridCol>
              </a:tblGrid>
              <a:tr h="10888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Mitä mieltä olet seuraavista yleisistä työelämää kuvaavista väittämistä? 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(n=1002)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(n=509)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naiset (n=576)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18-35-vuotiaat korkea-koulutetut miehet (n=403)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naiset (n=299)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36-65-vuotiaat korkea-koulutetut miehet (n=207)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92209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Koulutus parantaa olennaisesti työllistymistä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3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3,2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7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7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47622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Työelämä vaatii nykyisin työntekijöiltä niin paljon, että monet ihmiset palavat ennenaikaisesti loppuun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3,2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C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3,2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B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D4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9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3,0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17378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Suomalainen työelämä tarvitsee lisää kansainvälistä työvoimaa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9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8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8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D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828820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Menestyminen elämässä on itsestä kiinni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62532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Suomessa sosiaaliturvalla eläminen on aivan liian helppoa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C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B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2,7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B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2,5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797892"/>
                  </a:ext>
                </a:extLst>
              </a:tr>
              <a:tr h="52891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Henkilökohtainen köyhyys johtuu kunkin henkilön omista valinnoista</a:t>
                      </a:r>
                    </a:p>
                  </a:txBody>
                  <a:tcPr marL="45720" marR="4572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2,3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7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B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2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2,6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C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2,1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2,2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8440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Keskiarvo: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2,9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2,8</a:t>
                      </a:r>
                    </a:p>
                  </a:txBody>
                  <a:tcPr marL="5041" marR="5041" marT="5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140240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E570C5-72A5-8DEB-5E3B-476736CC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C80F02-7517-6A7B-446D-153434B2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3521F5-8A09-A076-0DB1-E59F7310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36</a:t>
            </a:fld>
            <a:endParaRPr lang="fi-FI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8D5280C-EFB1-CE37-70E7-44ABDB2A594C}"/>
              </a:ext>
            </a:extLst>
          </p:cNvPr>
          <p:cNvSpPr txBox="1"/>
          <p:nvPr/>
        </p:nvSpPr>
        <p:spPr>
          <a:xfrm>
            <a:off x="8465829" y="161920"/>
            <a:ext cx="364047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fi-FI" sz="1400" i="1"/>
              <a:t>Kysytty asteikolla 1-4, jossa 4 = Täysin samaa mieltä ja 1 = Täysin eri mieltä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5463703-F835-7C73-F3D9-1E10724E937F}"/>
              </a:ext>
            </a:extLst>
          </p:cNvPr>
          <p:cNvCxnSpPr>
            <a:cxnSpLocks/>
          </p:cNvCxnSpPr>
          <p:nvPr/>
        </p:nvCxnSpPr>
        <p:spPr>
          <a:xfrm>
            <a:off x="6852863" y="1379784"/>
            <a:ext cx="0" cy="45862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51CBA36B-7F2D-10F9-AFF6-084FDEBDB6F1}"/>
              </a:ext>
            </a:extLst>
          </p:cNvPr>
          <p:cNvCxnSpPr>
            <a:cxnSpLocks/>
          </p:cNvCxnSpPr>
          <p:nvPr/>
        </p:nvCxnSpPr>
        <p:spPr>
          <a:xfrm>
            <a:off x="9183384" y="1379784"/>
            <a:ext cx="0" cy="45862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Ellipsi 11">
            <a:extLst>
              <a:ext uri="{FF2B5EF4-FFF2-40B4-BE49-F238E27FC236}">
                <a16:creationId xmlns:a16="http://schemas.microsoft.com/office/drawing/2014/main" id="{DB7DB333-A5A4-DD5E-E995-FA31120134BD}"/>
              </a:ext>
            </a:extLst>
          </p:cNvPr>
          <p:cNvSpPr/>
          <p:nvPr/>
        </p:nvSpPr>
        <p:spPr>
          <a:xfrm>
            <a:off x="6964195" y="2989780"/>
            <a:ext cx="1005154" cy="5658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8B91C5FD-7101-DDF1-91EB-A3489BCA842B}"/>
              </a:ext>
            </a:extLst>
          </p:cNvPr>
          <p:cNvSpPr/>
          <p:nvPr/>
        </p:nvSpPr>
        <p:spPr>
          <a:xfrm>
            <a:off x="8066899" y="4046306"/>
            <a:ext cx="1005154" cy="5658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561A2287-23B4-5899-4158-119117E8FACD}"/>
              </a:ext>
            </a:extLst>
          </p:cNvPr>
          <p:cNvSpPr/>
          <p:nvPr/>
        </p:nvSpPr>
        <p:spPr>
          <a:xfrm>
            <a:off x="8114873" y="5094270"/>
            <a:ext cx="1005154" cy="5658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971488AC-7894-CD8E-123C-B42AF9743DA6}"/>
              </a:ext>
            </a:extLst>
          </p:cNvPr>
          <p:cNvSpPr/>
          <p:nvPr/>
        </p:nvSpPr>
        <p:spPr>
          <a:xfrm>
            <a:off x="10397420" y="4046306"/>
            <a:ext cx="1005154" cy="5658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EBE8427E-161E-4955-04C9-31AB8F64C26B}"/>
              </a:ext>
            </a:extLst>
          </p:cNvPr>
          <p:cNvSpPr/>
          <p:nvPr/>
        </p:nvSpPr>
        <p:spPr>
          <a:xfrm>
            <a:off x="9246742" y="2974369"/>
            <a:ext cx="1005154" cy="5658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7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49FED-5E01-F2AE-1E99-9CC54149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335AC2-E59B-1AB2-68C2-E01DA7EB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00A032-71B5-5AC1-C706-FD910DCA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F96E78-F9ED-3786-B51D-BBD42092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37</a:t>
            </a:fld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8BC1F327-112E-41A2-9832-EA819BBD0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655301"/>
              </p:ext>
            </p:extLst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4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82A72-60F7-94A2-7DDA-D9481FAC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E6ACE7-3FA1-EA98-7141-7D962634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187065-04A8-4CC8-6E5E-24AE4579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8626C0-792D-2F04-17C1-8AA126033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38</a:t>
            </a:fld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6C8CC04A-2047-4368-C4DB-5A5D7FB993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71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49FED-5E01-F2AE-1E99-9CC54149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335AC2-E59B-1AB2-68C2-E01DA7EB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00A032-71B5-5AC1-C706-FD910DCA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F96E78-F9ED-3786-B51D-BBD42092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39</a:t>
            </a:fld>
            <a:endParaRPr lang="fi-FI"/>
          </a:p>
        </p:txBody>
      </p:sp>
      <p:graphicFrame>
        <p:nvGraphicFramePr>
          <p:cNvPr id="7" name="Sisällön paikkamerkki 9">
            <a:extLst>
              <a:ext uri="{FF2B5EF4-FFF2-40B4-BE49-F238E27FC236}">
                <a16:creationId xmlns:a16="http://schemas.microsoft.com/office/drawing/2014/main" id="{B07291F1-0BC5-4C66-ACB4-7547C1CD6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33576"/>
              </p:ext>
            </p:extLst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9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358434-3E76-3953-5907-DDE2EBBC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 vastaajista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8FE56E-D53C-41EA-1491-BAA614C74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2BF0A2-19CA-49B0-EF46-8267B85B4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6BCC44-F454-B128-1B64-116F4957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B5A57A-7878-C3B8-3EFC-7A225F81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1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255F2-F5D4-5BD9-FD52-02D15E69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731647-0E51-897E-8694-E5AF4D02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726117-79E5-D28C-CB35-284FCDA3F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B1C2DC-11AC-3EB1-A7A6-50F27E3D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40</a:t>
            </a:fld>
            <a:endParaRPr lang="fi-FI"/>
          </a:p>
        </p:txBody>
      </p:sp>
      <p:graphicFrame>
        <p:nvGraphicFramePr>
          <p:cNvPr id="7" name="Sisällön paikkamerkki 9">
            <a:extLst>
              <a:ext uri="{FF2B5EF4-FFF2-40B4-BE49-F238E27FC236}">
                <a16:creationId xmlns:a16="http://schemas.microsoft.com/office/drawing/2014/main" id="{BCF49222-A073-3243-20F6-2E2C06F08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798144"/>
              </p:ext>
            </p:extLst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91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A8456E-4E32-380C-F5FD-0E5BAEAE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57" y="136523"/>
            <a:ext cx="10894243" cy="986400"/>
          </a:xfrm>
        </p:spPr>
        <p:txBody>
          <a:bodyPr/>
          <a:lstStyle/>
          <a:p>
            <a:r>
              <a:rPr lang="fi-FI"/>
              <a:t>Näkemyksesi ja kokemuksesi työelämästä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E12050-B59A-E4E3-8ED3-21C9DB15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3EF183-FC0D-14DC-3F27-E20A9C92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AAE729-827F-4D78-0AD8-99A14197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41</a:t>
            </a:fld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5920E36B-FF58-5077-5488-DC00631D3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508482"/>
              </p:ext>
            </p:extLst>
          </p:nvPr>
        </p:nvGraphicFramePr>
        <p:xfrm>
          <a:off x="688157" y="1341438"/>
          <a:ext cx="10894243" cy="494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304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FF2B17-E41D-7856-7F31-33946A20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F99812-C3F1-8F1B-FF27-60E272B9B9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00A065-53F3-9D07-31E4-472BAC8C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BDD813-ED4C-FE55-F660-D6120F68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CE08C1-7B60-6CDF-6303-F96F83F9E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74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659976-E627-D8E3-C5F3-75463609C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 – hyvinvointi ja jaksaminen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047A8D-57AF-0BD9-F803-7A57BE85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40769"/>
            <a:ext cx="11085922" cy="4785396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Suurin osa 18-35-vuotiaista korkeasti koulutetuista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arvioi jaksamisensa tällä hetkellä hyväksi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, mutta koronapandemia vaikutti kielteisesti </a:t>
            </a:r>
            <a:r>
              <a:rPr lang="fi-FI" sz="200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hyvinvointiin, eikä koettu jaksaminen ole palautunut pandemiaa edeltävälle tasolle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Pandemia vaikutti kaikkein kielteisimmin 18-35-vuotiaiden korkeasti koulutettujen naisten jaksamiseen, mutta jaksaminen on parantunut</a:t>
            </a:r>
            <a:endParaRPr lang="fi-FI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Hyvinvointia ja jaksamista ylläpitävien tekijöiden kärjessä 18-35-vuotiailla ovat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oma fyysinen terveys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ystävät</a:t>
            </a:r>
            <a:r>
              <a:rPr lang="fi-FI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sekä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kokemus oman elämän merkityksellisyydestä</a:t>
            </a:r>
          </a:p>
          <a:p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Jaksamista heikentäviä tekijöitä </a:t>
            </a:r>
            <a:r>
              <a:rPr lang="fi-FI" sz="200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18–35-vuotiaiden joukossa ovat </a:t>
            </a:r>
            <a:r>
              <a:rPr lang="fi-FI" sz="2000" b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kiireinen arki</a:t>
            </a:r>
            <a:r>
              <a:rPr lang="fi-FI" sz="200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fi-FI" sz="200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sekä muiden </a:t>
            </a:r>
            <a:r>
              <a:rPr lang="fi-FI" sz="2000" b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itseen kohdistamat odotukset ja vaatimukset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Naiset kokevat miehiä useammin kiireen ja muiden odotusten vähentävän jaksamistaan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DCF9E-6AF3-254F-E62C-C5A0273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8B418E-2F9B-8D47-6DCF-6D353C4E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9A7B7B-6AF6-287B-A9B5-B499D2C5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03C1B1-1AB6-4789-FDB5-A6234B1D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57" y="210352"/>
            <a:ext cx="10894243" cy="713475"/>
          </a:xfrm>
        </p:spPr>
        <p:txBody>
          <a:bodyPr/>
          <a:lstStyle/>
          <a:p>
            <a:r>
              <a:rPr lang="fi-FI"/>
              <a:t>Yhteenveto – tulevaisuus ja tuntemukset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EA574F-963C-BE99-7927-695ECC50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3" y="1055802"/>
            <a:ext cx="11180190" cy="5300550"/>
          </a:xfrm>
        </p:spPr>
        <p:txBody>
          <a:bodyPr>
            <a:normAutofit fontScale="85000" lnSpcReduction="10000"/>
          </a:bodyPr>
          <a:lstStyle/>
          <a:p>
            <a:r>
              <a:rPr lang="fi-FI" sz="200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18–35-vuotiaat vastaajat kokivat tärkeimmiksi saavutettaviksi asioiksi ennen ikävuotta 35 </a:t>
            </a:r>
            <a:r>
              <a:rPr lang="fi-FI" sz="2000" b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mahdollisuuden tehdä itseä kiinnostavaa työtä</a:t>
            </a:r>
            <a:r>
              <a:rPr lang="fi-FI" sz="200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fi-FI" sz="2000" b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läheisten ystävien löytämisen </a:t>
            </a:r>
            <a:r>
              <a:rPr lang="fi-FI" sz="200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sekä </a:t>
            </a:r>
            <a:r>
              <a:rPr lang="fi-FI" sz="2000" b="1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hyvän fyysisen kunnon saavuttamisen </a:t>
            </a:r>
            <a:endParaRPr lang="fi-FI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Samat asiat olivat tärkeimpien joukossa vuonna 2018, mutta näiden merkitys on hieman laskenut </a:t>
            </a:r>
          </a:p>
          <a:p>
            <a:pPr lvl="1"/>
            <a:endParaRPr lang="fi-FI" b="1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Johtavaan asemaan pääsemistä</a:t>
            </a:r>
            <a:r>
              <a:rPr lang="fi-FI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omassa yrityksessä työskentelyä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sekä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julkisuuden saavuttamista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pidettiin vähiten tärkeinä saavutuksina ennen ikävuotta 35 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Samat asiat olivat vähiten tärkeimpien joukossa myös vuonna 2018, mutta näiden merkitys on puolestaan kasvanut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Lisäksi erityisesti oman auton omistaminen on kasvattanut tärkeyttään</a:t>
            </a:r>
          </a:p>
          <a:p>
            <a:pPr marL="0" indent="0">
              <a:buNone/>
            </a:pPr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Tärkeimmiksi kehityskuluiksi Suomessa nostetaan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hyvinvointiyhteiskunnan säilyminen</a:t>
            </a:r>
            <a:r>
              <a:rPr lang="fi-FI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ympäristön tilan paraneminen</a:t>
            </a:r>
            <a:r>
              <a:rPr lang="fi-FI" b="1">
                <a:solidFill>
                  <a:schemeClr val="bg2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sekä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eriarvioisuuden väheneminen</a:t>
            </a:r>
            <a:r>
              <a:rPr lang="fi-FI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ja vähiten tärkeänä pidetään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 teknologian roolin vahvistumista ihmisten elämässä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Samat asiat olivat tärkeimpien joukossa vuonna 2018, mutta näiden merkitys on hieman laskenut </a:t>
            </a:r>
          </a:p>
          <a:p>
            <a:pPr lvl="1"/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Ihmisten vapaa-ajan lisääntyminen ja vapaaehtoinen aineellisesta elintasosta tinkiminen on tullut tärkeämmäksi kuin vuonna 2018</a:t>
            </a:r>
          </a:p>
          <a:p>
            <a:pPr lvl="1"/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18-35-vuotiaat pitävät </a:t>
            </a:r>
            <a:r>
              <a:rPr lang="fi-FI" b="1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monikulttuurista Suomea ja Suomen osallistumista köyhien maiden tukemiseen </a:t>
            </a:r>
            <a:r>
              <a:rPr lang="fi-FI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iäkkäämpää ryhmää tärkeämpänä, samaa eroa ei vuoden 2018 mittauksessa havaittu</a:t>
            </a:r>
          </a:p>
          <a:p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pPr lvl="1"/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  <a:p>
            <a:endParaRPr lang="fi-FI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CA14C5-9F72-5225-FBC4-E9367F81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74B967-B746-BC50-238D-1918B785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0C0913-F8B6-9982-83C7-F42856963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04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600D6-60F7-A97B-5C20-21865CB43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210352"/>
            <a:ext cx="11026219" cy="656914"/>
          </a:xfrm>
        </p:spPr>
        <p:txBody>
          <a:bodyPr/>
          <a:lstStyle/>
          <a:p>
            <a:r>
              <a:rPr lang="fi-FI"/>
              <a:t>Yhteenveto – näkemykset työelämästä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596CA2-68D4-F383-71B3-EE29A507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2" y="942679"/>
            <a:ext cx="11359298" cy="5620046"/>
          </a:xfrm>
        </p:spPr>
        <p:txBody>
          <a:bodyPr>
            <a:normAutofit fontScale="77500" lnSpcReduction="20000"/>
          </a:bodyPr>
          <a:lstStyle/>
          <a:p>
            <a:r>
              <a:rPr lang="fi-FI" sz="2400"/>
              <a:t>18-35-vuotiaat näkevät </a:t>
            </a:r>
            <a:r>
              <a:rPr lang="fi-FI" sz="2400" b="1">
                <a:solidFill>
                  <a:schemeClr val="accent1">
                    <a:lumMod val="75000"/>
                  </a:schemeClr>
                </a:solidFill>
              </a:rPr>
              <a:t>koulutuksen parantavan työllistymistä olennaisesti</a:t>
            </a:r>
            <a:r>
              <a:rPr lang="fi-FI" sz="2400"/>
              <a:t>, eikä tässä ole tapahtunut muutosta verrattuna vuoteen 2018</a:t>
            </a:r>
          </a:p>
          <a:p>
            <a:endParaRPr lang="fi-FI" sz="2400"/>
          </a:p>
          <a:p>
            <a:r>
              <a:rPr lang="fi-FI" sz="2400"/>
              <a:t>Suurin osa nuorista korkeasti koulutetuista näkee, </a:t>
            </a:r>
            <a:r>
              <a:rPr lang="fi-FI" sz="2400" b="1">
                <a:solidFill>
                  <a:schemeClr val="accent1">
                    <a:lumMod val="75000"/>
                  </a:schemeClr>
                </a:solidFill>
              </a:rPr>
              <a:t>että työelämä vaatii nykyisin työntekijöiltä niin paljon, että monet ihmiset palavat ennenaikaisesti loppuun</a:t>
            </a:r>
            <a:r>
              <a:rPr lang="fi-FI" sz="2400"/>
              <a:t>, tulos on sama kuin vuonna 2018</a:t>
            </a:r>
          </a:p>
          <a:p>
            <a:endParaRPr lang="fi-FI" sz="2400"/>
          </a:p>
          <a:p>
            <a:r>
              <a:rPr lang="fi-FI" sz="2400"/>
              <a:t>Suurin osa näkee, että </a:t>
            </a:r>
            <a:r>
              <a:rPr lang="fi-FI" sz="2400" b="1">
                <a:solidFill>
                  <a:schemeClr val="accent1">
                    <a:lumMod val="75000"/>
                  </a:schemeClr>
                </a:solidFill>
              </a:rPr>
              <a:t>suomalainen työelämä tarvitsee lisää kansainvälistä työvoimaa</a:t>
            </a:r>
          </a:p>
          <a:p>
            <a:pPr lvl="1"/>
            <a:r>
              <a:rPr lang="fi-FI" sz="2200"/>
              <a:t>Näkemys on vahvistunut vuodesta 2018</a:t>
            </a:r>
          </a:p>
          <a:p>
            <a:endParaRPr lang="fi-FI" sz="2400"/>
          </a:p>
          <a:p>
            <a:r>
              <a:rPr lang="fi-FI" sz="2400"/>
              <a:t>Elämässä menestyminen on itsestä kiinni ja sosiaaliturvalla eläminen on Suomessa aivan liian helppoa ovat väitteitä, </a:t>
            </a:r>
            <a:r>
              <a:rPr lang="fi-FI" sz="2400" b="1">
                <a:solidFill>
                  <a:schemeClr val="accent1">
                    <a:lumMod val="75000"/>
                  </a:schemeClr>
                </a:solidFill>
              </a:rPr>
              <a:t>jotka jakavat nuorten korkeasti koulutettujen näkemykset kahtia</a:t>
            </a:r>
          </a:p>
          <a:p>
            <a:pPr lvl="1"/>
            <a:r>
              <a:rPr lang="fi-FI" sz="2200"/>
              <a:t>Vuonna 2018 nuorista suurempi osa puolsi näitä väitteitä, joten on havaittavissa jonkin verran ”arvojen pehmentymistä” edelliseen mittaukseen nähden</a:t>
            </a:r>
          </a:p>
          <a:p>
            <a:endParaRPr lang="fi-FI" sz="2400"/>
          </a:p>
          <a:p>
            <a:r>
              <a:rPr lang="fi-FI" sz="2400"/>
              <a:t>Suurempi osa näkee, että henkilökohtainen köyhyys ei johdu kunkin henkilön omista valinnoista ja tulos on sama kuin vuonna 2018</a:t>
            </a:r>
          </a:p>
          <a:p>
            <a:endParaRPr lang="fi-FI" sz="2400"/>
          </a:p>
          <a:p>
            <a:r>
              <a:rPr lang="fi-FI" sz="2400"/>
              <a:t>Vertailuryhmän 36-65-vuotiaat korkeasti koulutettujen näkemykset ovat yhteneväisiä nuorempien kanssa yllä olevien teemojen osalta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A4E011-14BA-AB1F-8569-F9E03D2E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7DB26C-A72A-1222-B568-C6C5FCA8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5BBC4D-12BA-8F02-A0D5-AFC54DD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1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600D6-60F7-A97B-5C20-21865CB43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210352"/>
            <a:ext cx="11026219" cy="656914"/>
          </a:xfrm>
        </p:spPr>
        <p:txBody>
          <a:bodyPr/>
          <a:lstStyle/>
          <a:p>
            <a:r>
              <a:rPr lang="fi-FI"/>
              <a:t>Yhteenveto – näkemykset työelämästä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596CA2-68D4-F383-71B3-EE29A507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2" y="1222625"/>
            <a:ext cx="11359298" cy="5340100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Suurin osa 18-35-vuotiaista uskoo vaihtavansa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työurallaan työpaikkaa useita kertoja</a:t>
            </a:r>
            <a:r>
              <a:rPr lang="fi-FI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i-FI" sz="2400" dirty="0">
                <a:solidFill>
                  <a:schemeClr val="tx1"/>
                </a:solidFill>
              </a:rPr>
              <a:t>ottaisivat mieluummin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tilapäisen työn kuin eläisivät työttömyyskorvauksella,</a:t>
            </a:r>
            <a:r>
              <a:rPr lang="fi-FI" sz="2400" b="1" dirty="0">
                <a:solidFill>
                  <a:schemeClr val="bg2"/>
                </a:solidFill>
              </a:rPr>
              <a:t> </a:t>
            </a:r>
            <a:r>
              <a:rPr lang="fi-FI" sz="2400" dirty="0">
                <a:solidFill>
                  <a:schemeClr val="tx1"/>
                </a:solidFill>
              </a:rPr>
              <a:t>olisivat valmiita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vaihtamaan asuinkuntaa työpaikan saamiseksi </a:t>
            </a:r>
            <a:r>
              <a:rPr lang="fi-FI" sz="2400" dirty="0">
                <a:solidFill>
                  <a:schemeClr val="tx1"/>
                </a:solidFill>
              </a:rPr>
              <a:t>sekä ovat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huolissaan omasta jaksamisestaan työelämässä</a:t>
            </a:r>
            <a:endParaRPr lang="fi-FI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i-FI" sz="2200" dirty="0"/>
              <a:t>Nuoret ovat iäkkäämpiä valmiimpia tekemään muutoksia työurallaan</a:t>
            </a:r>
          </a:p>
          <a:p>
            <a:pPr lvl="1"/>
            <a:r>
              <a:rPr lang="fi-FI" sz="2400" dirty="0"/>
              <a:t>Sen sijaan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</a:rPr>
              <a:t>ammatin vaihtamiseen useaan kertaan </a:t>
            </a:r>
            <a:r>
              <a:rPr lang="fi-FI" sz="2400" dirty="0">
                <a:solidFill>
                  <a:schemeClr val="tx1"/>
                </a:solidFill>
              </a:rPr>
              <a:t>työ</a:t>
            </a:r>
            <a:r>
              <a:rPr lang="fi-FI" sz="2400" dirty="0"/>
              <a:t>uran aikana ei uskota niin voimakkaasti</a:t>
            </a:r>
          </a:p>
          <a:p>
            <a:endParaRPr lang="fi-FI" sz="2400" dirty="0"/>
          </a:p>
          <a:p>
            <a:r>
              <a:rPr lang="fi-FI" sz="2400" dirty="0"/>
              <a:t>Lähes puolet </a:t>
            </a:r>
            <a:r>
              <a:rPr lang="fi-FI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18–35-vuotiaista kertoo </a:t>
            </a:r>
            <a:r>
              <a:rPr lang="fi-FI" sz="2400" b="1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haluavansa työllistyä tulevaisuudessa palkansaajina</a:t>
            </a:r>
            <a:endParaRPr lang="fi-FI" sz="2400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i-FI" sz="2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Osuus on vähentynyt merkittävästi vuodesta 2018</a:t>
            </a:r>
          </a:p>
          <a:p>
            <a:pPr lvl="1"/>
            <a:r>
              <a:rPr lang="fi-FI" sz="22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Yrittäjyyden ja sekä yrittäjän ja palkansaajan hybridimuodon suosio on puolestaan kasvanut</a:t>
            </a:r>
            <a:r>
              <a:rPr lang="fi-FI" sz="2200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fi-FI" sz="2200" dirty="0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selvästi vuoteen 2018 verrattuna. Sama on havaittavissa iäkkäämmässä ryhmässä, mutta huomattavasti lievempänä kasvuna</a:t>
            </a:r>
          </a:p>
          <a:p>
            <a:pPr lvl="1"/>
            <a:r>
              <a:rPr lang="fi-FI" sz="2200" dirty="0">
                <a:solidFill>
                  <a:schemeClr val="tx1"/>
                </a:solidFill>
                <a:latin typeface="Open Sans" panose="020B0606030504020204" pitchFamily="34" charset="0"/>
                <a:cs typeface="Times New Roman" panose="02020603050405020304" pitchFamily="18" charset="0"/>
              </a:rPr>
              <a:t>Yrittäjyyden suosion kasvaminen on tapahtunut nuorten miesten keskuudessa ja yrittäjä-palkansaajahybridityön suosio naisten keskuudessa</a:t>
            </a:r>
          </a:p>
          <a:p>
            <a:pPr lvl="1"/>
            <a:endParaRPr lang="fi-FI" dirty="0">
              <a:solidFill>
                <a:schemeClr val="tx1"/>
              </a:solidFill>
              <a:latin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A4E011-14BA-AB1F-8569-F9E03D2E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07DB26C-A72A-1222-B568-C6C5FCA8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5BBC4D-12BA-8F02-A0D5-AFC54DD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1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752B7C94-002F-EDE8-4083-CDBF5370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 vastaajista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500330A9-2A66-4906-8EA4-CFA4A85A78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67735"/>
              </p:ext>
            </p:extLst>
          </p:nvPr>
        </p:nvGraphicFramePr>
        <p:xfrm>
          <a:off x="911225" y="1341438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B3EF70-A00B-0D4F-7C0A-B1F6729EA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A76669-0244-971E-2EB9-E94178BF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CFE95B-84B2-B248-612C-B80BF32E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88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3C4D2-6471-3F97-1104-0620AB11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 vastaajista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9699BA-EC89-ABC1-614D-FE8CE24B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598EE8-B904-8396-5DF6-4D82F440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CD46AEC-387E-E123-E782-9D2ADDCD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D5D8512E-22B1-C210-F246-420C2D6DD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574813"/>
              </p:ext>
            </p:extLst>
          </p:nvPr>
        </p:nvGraphicFramePr>
        <p:xfrm>
          <a:off x="911225" y="1341438"/>
          <a:ext cx="10671175" cy="51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48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7341CA-679A-566D-83B8-4E2C6F42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 vastaajista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285A38-C30E-5232-9655-F6BDDCA4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48941C-5949-9930-8CA1-94DC2053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94B594-1E23-6435-B659-5507F34F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3CBB2BA-E5C2-544D-02AA-D670542C7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372096"/>
              </p:ext>
            </p:extLst>
          </p:nvPr>
        </p:nvGraphicFramePr>
        <p:xfrm>
          <a:off x="760412" y="1384189"/>
          <a:ext cx="10671175" cy="478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76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F0FCC6-8D75-2058-8305-5ABB61D2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 vastaajista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4A62708B-A0A0-0A07-3799-93495F2699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5378775"/>
              </p:ext>
            </p:extLst>
          </p:nvPr>
        </p:nvGraphicFramePr>
        <p:xfrm>
          <a:off x="308608" y="1350963"/>
          <a:ext cx="5896984" cy="492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ECF6B1-C548-A16B-DD1B-0F59C712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5F6D-D13F-4913-9289-162360D50DE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22EACB-58CB-472E-984F-0CDF07ED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055D57-D093-9FBC-2433-995FA7A0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7" name="Sisällön paikkamerkki 8">
            <a:extLst>
              <a:ext uri="{FF2B5EF4-FFF2-40B4-BE49-F238E27FC236}">
                <a16:creationId xmlns:a16="http://schemas.microsoft.com/office/drawing/2014/main" id="{BDF9979A-4E13-7431-EF86-DBD5CADA90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5221292"/>
              </p:ext>
            </p:extLst>
          </p:nvPr>
        </p:nvGraphicFramePr>
        <p:xfrm>
          <a:off x="6246912" y="1350962"/>
          <a:ext cx="5636481" cy="4926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88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2A374-617F-201F-B62E-A84478C8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hyvinvointi ja jaksaminen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E191AD8-8FC8-1618-B698-F4745891C5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C8F8F2-AD2F-26B5-252D-292F164D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AEB5-5CC6-42F7-9E83-5C9AB0B0BF62}" type="datetime1">
              <a:rPr lang="fi-FI" smtClean="0"/>
              <a:t>14.6.2023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3AD994-C931-DC81-C848-57DFC906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Luottamuksellinen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F29E0B-5559-B924-13BD-6848EB2B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46FC-B66E-4301-B25C-D47AA4C5ACB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1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ula ppt2020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ITC Avant Garde Std B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la ppt2020" id="{F0DD1A71-63C5-42B8-A147-9D724EC5130C}" vid="{26AD543D-CC39-439C-8563-FEC908142E29}"/>
    </a:ext>
  </a:extLst>
</a:theme>
</file>

<file path=ppt/theme/theme2.xml><?xml version="1.0" encoding="utf-8"?>
<a:theme xmlns:a="http://schemas.openxmlformats.org/drawingml/2006/main" name="Aula ppt2020 laaja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ITC Avant Garde Std B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la ppt2020 laaja" id="{B23AF646-5666-41DE-B90A-1F947D53D512}" vid="{38B0EF11-01DA-4C66-ADEB-2D8035E209A7}"/>
    </a:ext>
  </a:extLst>
</a:theme>
</file>

<file path=ppt/theme/theme3.xml><?xml version="1.0" encoding="utf-8"?>
<a:theme xmlns:a="http://schemas.openxmlformats.org/drawingml/2006/main" name="Aula ppt2020 laaja viimeisin">
  <a:themeElements>
    <a:clrScheme name="Aula">
      <a:dk1>
        <a:sysClr val="windowText" lastClr="000000"/>
      </a:dk1>
      <a:lt1>
        <a:sysClr val="window" lastClr="FFFFFF"/>
      </a:lt1>
      <a:dk2>
        <a:srgbClr val="262626"/>
      </a:dk2>
      <a:lt2>
        <a:srgbClr val="D8D8D8"/>
      </a:lt2>
      <a:accent1>
        <a:srgbClr val="C239CE"/>
      </a:accent1>
      <a:accent2>
        <a:srgbClr val="F29704"/>
      </a:accent2>
      <a:accent3>
        <a:srgbClr val="F3297B"/>
      </a:accent3>
      <a:accent4>
        <a:srgbClr val="54AE0E"/>
      </a:accent4>
      <a:accent5>
        <a:srgbClr val="198B97"/>
      </a:accent5>
      <a:accent6>
        <a:srgbClr val="F0F44A"/>
      </a:accent6>
      <a:hlink>
        <a:srgbClr val="0000FF"/>
      </a:hlink>
      <a:folHlink>
        <a:srgbClr val="800080"/>
      </a:folHlink>
    </a:clrScheme>
    <a:fontScheme name="Aula">
      <a:majorFont>
        <a:latin typeface="ITC Avant Garde Std B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ula ppt2020 laaja viimeisin" id="{F9A17615-5311-48F1-9F44-E5A5A9F34A61}" vid="{3E34E77E-8D67-4EAD-B01C-93C5BEB8291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839f1a-8ccd-4e72-9a4a-398ef249ab1b">
      <Terms xmlns="http://schemas.microsoft.com/office/infopath/2007/PartnerControls"/>
    </lcf76f155ced4ddcb4097134ff3c332f>
    <TaxCatchAll xmlns="5378bcff-6476-422c-987b-0a965be4a1d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91B52CBCAB7F44AA46F7C9F64623456" ma:contentTypeVersion="15" ma:contentTypeDescription="Luo uusi asiakirja." ma:contentTypeScope="" ma:versionID="f5cb913f20521ee3c274ea2cabf3d025">
  <xsd:schema xmlns:xsd="http://www.w3.org/2001/XMLSchema" xmlns:xs="http://www.w3.org/2001/XMLSchema" xmlns:p="http://schemas.microsoft.com/office/2006/metadata/properties" xmlns:ns2="71839f1a-8ccd-4e72-9a4a-398ef249ab1b" xmlns:ns3="7273a5e7-f1aa-498f-8bfa-4c2f3b7ed9e7" xmlns:ns4="5378bcff-6476-422c-987b-0a965be4a1dd" targetNamespace="http://schemas.microsoft.com/office/2006/metadata/properties" ma:root="true" ma:fieldsID="deb940bfb6aebc870404d644320eca30" ns2:_="" ns3:_="" ns4:_="">
    <xsd:import namespace="71839f1a-8ccd-4e72-9a4a-398ef249ab1b"/>
    <xsd:import namespace="7273a5e7-f1aa-498f-8bfa-4c2f3b7ed9e7"/>
    <xsd:import namespace="5378bcff-6476-422c-987b-0a965be4a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39f1a-8ccd-4e72-9a4a-398ef249ab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489265fc-aef3-4079-8550-467015e6e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3a5e7-f1aa-498f-8bfa-4c2f3b7ed9e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8bcff-6476-422c-987b-0a965be4a1d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7ac4d2a-33e0-4d3d-8d83-c6b9b879ff5a}" ma:internalName="TaxCatchAll" ma:showField="CatchAllData" ma:web="7273a5e7-f1aa-498f-8bfa-4c2f3b7ed9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89AA6-9CAF-4348-8BF5-541FEFBAFDEB}">
  <ds:schemaRefs>
    <ds:schemaRef ds:uri="http://purl.org/dc/dcmitype/"/>
    <ds:schemaRef ds:uri="6fc8bbe9-0dc9-40c2-81a4-b43b93298813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49e8d7-3053-447d-be54-d7e6bc196f4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078E38D-6990-40E3-84B0-7D60DBA804A1}"/>
</file>

<file path=customXml/itemProps3.xml><?xml version="1.0" encoding="utf-8"?>
<ds:datastoreItem xmlns:ds="http://schemas.openxmlformats.org/officeDocument/2006/customXml" ds:itemID="{F36BE008-558E-40E9-8FE0-E5F2C32FC6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2856</Words>
  <Application>Microsoft Office PowerPoint</Application>
  <PresentationFormat>Laajakuva</PresentationFormat>
  <Paragraphs>833</Paragraphs>
  <Slides>46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46</vt:i4>
      </vt:variant>
    </vt:vector>
  </HeadingPairs>
  <TitlesOfParts>
    <vt:vector size="54" baseType="lpstr">
      <vt:lpstr>Arial</vt:lpstr>
      <vt:lpstr>Calibri</vt:lpstr>
      <vt:lpstr>ITC Avant Garde Std Bk</vt:lpstr>
      <vt:lpstr>Open Sans</vt:lpstr>
      <vt:lpstr>Wingdings</vt:lpstr>
      <vt:lpstr>Aula ppt2020</vt:lpstr>
      <vt:lpstr>Aula ppt2020 laaja</vt:lpstr>
      <vt:lpstr>Aula ppt2020 laaja viimeisin</vt:lpstr>
      <vt:lpstr>Akava Korkeakoulutetut nuoret –tutkimus 2023 Tulosesitys 17.3.2023</vt:lpstr>
      <vt:lpstr>Sisältö</vt:lpstr>
      <vt:lpstr>Taustaa selvityksestä</vt:lpstr>
      <vt:lpstr>Taustaa vastaajista</vt:lpstr>
      <vt:lpstr>Taustaa vastaajista</vt:lpstr>
      <vt:lpstr>Taustaa vastaajista</vt:lpstr>
      <vt:lpstr>Taustaa vastaajista</vt:lpstr>
      <vt:lpstr>Taustaa vastaajista</vt:lpstr>
      <vt:lpstr>hyvinvointi ja jaksaminen</vt:lpstr>
      <vt:lpstr>Hyvinvointi ja jaksaminen</vt:lpstr>
      <vt:lpstr>Hyvinvointi ja jaksaminen</vt:lpstr>
      <vt:lpstr>Hyvinvointi ja jaksaminen</vt:lpstr>
      <vt:lpstr>Minkä asioiden koet tällä hetkellä ylläpitävän/parantavan jaksamistasi työssä tai opinnoissa? </vt:lpstr>
      <vt:lpstr>Entä minkä asioiden koet heikentävän jaksamistasi työssä tai opinnoissa?  Avoimet vastaukset</vt:lpstr>
      <vt:lpstr>Hyvinvointi ja jaksaminen</vt:lpstr>
      <vt:lpstr>Hyvinvointi ja jaksaminen</vt:lpstr>
      <vt:lpstr>Minkä asioiden tulisi mielestä omassa elämäntilanteessasi muuttua, jotta oma jaksamisesi työssä tai opinnoissa paranisi entisestään?</vt:lpstr>
      <vt:lpstr>Minkä asioiden tulisi mielestäsi yhteiskunnassa muuttua, jotta jaksamisesi työssä tai opinnoissa paranisi?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Tulevaisuutesi ja tuntemuksesi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Näkemyksesi ja kokemuksesi työelämästä</vt:lpstr>
      <vt:lpstr>yhteenveto</vt:lpstr>
      <vt:lpstr>Yhteenveto – hyvinvointi ja jaksaminen</vt:lpstr>
      <vt:lpstr>Yhteenveto – tulevaisuus ja tuntemukset</vt:lpstr>
      <vt:lpstr>Yhteenveto – näkemykset työelämästä</vt:lpstr>
      <vt:lpstr>Yhteenveto – näkemykset työelämästä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2023-03-20T13:12:32Z</dcterms:created>
  <dcterms:modified xsi:type="dcterms:W3CDTF">2023-06-14T07:48:41Z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2590600</vt:r8>
  </property>
  <property fmtid="{D5CDD505-2E9C-101B-9397-08002B2CF9AE}" pid="3" name="MediaServiceImageTags">
    <vt:lpwstr/>
  </property>
  <property fmtid="{D5CDD505-2E9C-101B-9397-08002B2CF9AE}" pid="4" name="ContentTypeId">
    <vt:lpwstr>0x010100F91B52CBCAB7F44AA46F7C9F64623456</vt:lpwstr>
  </property>
</Properties>
</file>